
<file path=[Content_Types].xml><?xml version="1.0" encoding="utf-8"?>
<Types xmlns="http://schemas.openxmlformats.org/package/2006/content-types">
  <Default Extension="(null)"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6" r:id="rId2"/>
    <p:sldId id="267" r:id="rId3"/>
    <p:sldId id="259" r:id="rId4"/>
    <p:sldId id="263" r:id="rId5"/>
    <p:sldId id="262" r:id="rId6"/>
    <p:sldId id="265" r:id="rId7"/>
    <p:sldId id="257" r:id="rId8"/>
    <p:sldId id="261" r:id="rId9"/>
    <p:sldId id="258" r:id="rId10"/>
    <p:sldId id="260" r:id="rId11"/>
    <p:sldId id="264" r:id="rId12"/>
    <p:sldId id="266" r:id="rId13"/>
    <p:sldId id="296" r:id="rId14"/>
    <p:sldId id="268" r:id="rId15"/>
    <p:sldId id="279" r:id="rId16"/>
    <p:sldId id="289" r:id="rId17"/>
    <p:sldId id="293" r:id="rId18"/>
    <p:sldId id="290" r:id="rId19"/>
    <p:sldId id="291" r:id="rId20"/>
    <p:sldId id="294" r:id="rId21"/>
    <p:sldId id="29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59D"/>
    <a:srgbClr val="424A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54"/>
    <p:restoredTop sz="94710"/>
  </p:normalViewPr>
  <p:slideViewPr>
    <p:cSldViewPr snapToGrid="0" snapToObjects="1" showGuides="1">
      <p:cViewPr varScale="1">
        <p:scale>
          <a:sx n="121" d="100"/>
          <a:sy n="121" d="100"/>
        </p:scale>
        <p:origin x="184" y="3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A09E84-5564-FC47-BBBD-B14B919B1D01}" type="datetimeFigureOut">
              <a:rPr lang="fr-FR" smtClean="0"/>
              <a:t>17/05/2022</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A7D68-A638-2C44-93D4-3FE83522D5B4}" type="slidenum">
              <a:rPr lang="fr-FR" smtClean="0"/>
              <a:t>‹N°›</a:t>
            </a:fld>
            <a:endParaRPr lang="fr-FR"/>
          </a:p>
        </p:txBody>
      </p:sp>
    </p:spTree>
    <p:extLst>
      <p:ext uri="{BB962C8B-B14F-4D97-AF65-F5344CB8AC3E}">
        <p14:creationId xmlns:p14="http://schemas.microsoft.com/office/powerpoint/2010/main" val="247576117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3</a:t>
            </a:fld>
            <a:endParaRPr lang="fr-FR"/>
          </a:p>
        </p:txBody>
      </p:sp>
    </p:spTree>
    <p:extLst>
      <p:ext uri="{BB962C8B-B14F-4D97-AF65-F5344CB8AC3E}">
        <p14:creationId xmlns:p14="http://schemas.microsoft.com/office/powerpoint/2010/main" val="331791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12</a:t>
            </a:fld>
            <a:endParaRPr lang="fr-FR"/>
          </a:p>
        </p:txBody>
      </p:sp>
    </p:spTree>
    <p:extLst>
      <p:ext uri="{BB962C8B-B14F-4D97-AF65-F5344CB8AC3E}">
        <p14:creationId xmlns:p14="http://schemas.microsoft.com/office/powerpoint/2010/main" val="90788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4</a:t>
            </a:fld>
            <a:endParaRPr lang="fr-FR"/>
          </a:p>
        </p:txBody>
      </p:sp>
    </p:spTree>
    <p:extLst>
      <p:ext uri="{BB962C8B-B14F-4D97-AF65-F5344CB8AC3E}">
        <p14:creationId xmlns:p14="http://schemas.microsoft.com/office/powerpoint/2010/main" val="225712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5</a:t>
            </a:fld>
            <a:endParaRPr lang="fr-FR"/>
          </a:p>
        </p:txBody>
      </p:sp>
    </p:spTree>
    <p:extLst>
      <p:ext uri="{BB962C8B-B14F-4D97-AF65-F5344CB8AC3E}">
        <p14:creationId xmlns:p14="http://schemas.microsoft.com/office/powerpoint/2010/main" val="1528046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6</a:t>
            </a:fld>
            <a:endParaRPr lang="fr-FR"/>
          </a:p>
        </p:txBody>
      </p:sp>
    </p:spTree>
    <p:extLst>
      <p:ext uri="{BB962C8B-B14F-4D97-AF65-F5344CB8AC3E}">
        <p14:creationId xmlns:p14="http://schemas.microsoft.com/office/powerpoint/2010/main" val="133055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7</a:t>
            </a:fld>
            <a:endParaRPr lang="fr-FR"/>
          </a:p>
        </p:txBody>
      </p:sp>
    </p:spTree>
    <p:extLst>
      <p:ext uri="{BB962C8B-B14F-4D97-AF65-F5344CB8AC3E}">
        <p14:creationId xmlns:p14="http://schemas.microsoft.com/office/powerpoint/2010/main" val="72666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8</a:t>
            </a:fld>
            <a:endParaRPr lang="fr-FR"/>
          </a:p>
        </p:txBody>
      </p:sp>
    </p:spTree>
    <p:extLst>
      <p:ext uri="{BB962C8B-B14F-4D97-AF65-F5344CB8AC3E}">
        <p14:creationId xmlns:p14="http://schemas.microsoft.com/office/powerpoint/2010/main" val="21035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9</a:t>
            </a:fld>
            <a:endParaRPr lang="fr-FR"/>
          </a:p>
        </p:txBody>
      </p:sp>
    </p:spTree>
    <p:extLst>
      <p:ext uri="{BB962C8B-B14F-4D97-AF65-F5344CB8AC3E}">
        <p14:creationId xmlns:p14="http://schemas.microsoft.com/office/powerpoint/2010/main" val="641942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10</a:t>
            </a:fld>
            <a:endParaRPr lang="fr-FR"/>
          </a:p>
        </p:txBody>
      </p:sp>
    </p:spTree>
    <p:extLst>
      <p:ext uri="{BB962C8B-B14F-4D97-AF65-F5344CB8AC3E}">
        <p14:creationId xmlns:p14="http://schemas.microsoft.com/office/powerpoint/2010/main" val="2259326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1143000"/>
            <a:ext cx="41148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AA7D68-A638-2C44-93D4-3FE83522D5B4}" type="slidenum">
              <a:rPr lang="fr-FR" smtClean="0"/>
              <a:t>11</a:t>
            </a:fld>
            <a:endParaRPr lang="fr-FR"/>
          </a:p>
        </p:txBody>
      </p:sp>
    </p:spTree>
    <p:extLst>
      <p:ext uri="{BB962C8B-B14F-4D97-AF65-F5344CB8AC3E}">
        <p14:creationId xmlns:p14="http://schemas.microsoft.com/office/powerpoint/2010/main" val="3991597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A1861EB-DAA1-F74D-A219-E97750C8984D}"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105033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1861EB-DAA1-F74D-A219-E97750C8984D}"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310443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1861EB-DAA1-F74D-A219-E97750C8984D}"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3870103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57200" y="2060848"/>
            <a:ext cx="8229600" cy="3168352"/>
          </a:xfrm>
          <a:prstGeom prst="rect">
            <a:avLst/>
          </a:prstGeom>
        </p:spPr>
        <p:txBody>
          <a:bodyPr numCol="2" spcCol="540000"/>
          <a:lstStyle>
            <a:lvl1pPr marL="0" indent="0" algn="l">
              <a:buNone/>
              <a:defRPr lang="fr-FR" sz="1500" smtClean="0">
                <a:solidFill>
                  <a:srgbClr val="424A54"/>
                </a:solidFill>
                <a:effectLst/>
              </a:defRPr>
            </a:lvl1pPr>
            <a:lvl2pPr algn="l">
              <a:defRPr/>
            </a:lvl2pPr>
            <a:lvl3pPr algn="l">
              <a:defRPr/>
            </a:lvl3pPr>
            <a:lvl4pPr algn="l">
              <a:defRPr/>
            </a:lvl4pPr>
            <a:lvl5pPr algn="l">
              <a:defRPr/>
            </a:lvl5pPr>
          </a:lstStyle>
          <a:p>
            <a:pPr lvl="0"/>
            <a:r>
              <a:rPr lang="fr-FR" dirty="0" err="1"/>
              <a:t>Sum</a:t>
            </a:r>
            <a:r>
              <a:rPr lang="fr-FR" dirty="0"/>
              <a:t> </a:t>
            </a:r>
            <a:r>
              <a:rPr lang="fr-FR" dirty="0" err="1"/>
              <a:t>everum</a:t>
            </a:r>
            <a:r>
              <a:rPr lang="fr-FR" dirty="0"/>
              <a:t> </a:t>
            </a:r>
            <a:r>
              <a:rPr lang="fr-FR" dirty="0" err="1"/>
              <a:t>faccus</a:t>
            </a:r>
            <a:r>
              <a:rPr lang="fr-FR" dirty="0"/>
              <a:t> non </a:t>
            </a:r>
            <a:r>
              <a:rPr lang="fr-FR" dirty="0" err="1"/>
              <a:t>cusdae</a:t>
            </a:r>
            <a:r>
              <a:rPr lang="fr-FR" dirty="0"/>
              <a:t> </a:t>
            </a:r>
            <a:r>
              <a:rPr lang="fr-FR" dirty="0" err="1"/>
              <a:t>vitatis</a:t>
            </a:r>
            <a:r>
              <a:rPr lang="fr-FR" dirty="0"/>
              <a:t> con </a:t>
            </a:r>
            <a:r>
              <a:rPr lang="fr-FR" dirty="0" err="1"/>
              <a:t>pla</a:t>
            </a:r>
            <a:r>
              <a:rPr lang="fr-FR" dirty="0"/>
              <a:t> </a:t>
            </a:r>
            <a:r>
              <a:rPr lang="fr-FR" dirty="0" err="1"/>
              <a:t>ipsanti</a:t>
            </a:r>
            <a:r>
              <a:rPr lang="fr-FR" dirty="0"/>
              <a:t> </a:t>
            </a:r>
            <a:r>
              <a:rPr lang="fr-FR" dirty="0" err="1"/>
              <a:t>volor</a:t>
            </a:r>
            <a:r>
              <a:rPr lang="fr-FR" dirty="0"/>
              <a:t> </a:t>
            </a:r>
            <a:r>
              <a:rPr lang="fr-FR" dirty="0" err="1"/>
              <a:t>maio</a:t>
            </a:r>
            <a:r>
              <a:rPr lang="fr-FR" dirty="0"/>
              <a:t>. Ma </a:t>
            </a:r>
            <a:r>
              <a:rPr lang="fr-FR" dirty="0" err="1"/>
              <a:t>ese</a:t>
            </a:r>
            <a:r>
              <a:rPr lang="fr-FR" dirty="0"/>
              <a:t> </a:t>
            </a:r>
            <a:r>
              <a:rPr lang="fr-FR" dirty="0" err="1"/>
              <a:t>voluptatum</a:t>
            </a:r>
            <a:r>
              <a:rPr lang="fr-FR" dirty="0"/>
              <a:t> </a:t>
            </a:r>
            <a:r>
              <a:rPr lang="fr-FR" dirty="0" err="1"/>
              <a:t>rernatus</a:t>
            </a:r>
            <a:r>
              <a:rPr lang="fr-FR" dirty="0"/>
              <a:t> </a:t>
            </a:r>
            <a:r>
              <a:rPr lang="fr-FR" dirty="0" err="1"/>
              <a:t>ea</a:t>
            </a:r>
            <a:r>
              <a:rPr lang="fr-FR" dirty="0"/>
              <a:t> </a:t>
            </a:r>
            <a:r>
              <a:rPr lang="fr-FR" dirty="0" err="1"/>
              <a:t>dempost</a:t>
            </a:r>
            <a:r>
              <a:rPr lang="fr-FR" dirty="0"/>
              <a:t>, </a:t>
            </a:r>
            <a:r>
              <a:rPr lang="fr-FR" dirty="0" err="1"/>
              <a:t>num</a:t>
            </a:r>
            <a:r>
              <a:rPr lang="fr-FR" dirty="0"/>
              <a:t> </a:t>
            </a:r>
            <a:r>
              <a:rPr lang="fr-FR" dirty="0" err="1"/>
              <a:t>remporibus</a:t>
            </a:r>
            <a:r>
              <a:rPr lang="fr-FR" dirty="0"/>
              <a:t> </a:t>
            </a:r>
            <a:r>
              <a:rPr lang="fr-FR" dirty="0" err="1"/>
              <a:t>alibust</a:t>
            </a:r>
            <a:r>
              <a:rPr lang="fr-FR" dirty="0"/>
              <a:t>, que </a:t>
            </a:r>
            <a:r>
              <a:rPr lang="fr-FR" dirty="0" err="1"/>
              <a:t>necte</a:t>
            </a:r>
            <a:r>
              <a:rPr lang="fr-FR" dirty="0"/>
              <a:t> et, sus di </a:t>
            </a:r>
            <a:r>
              <a:rPr lang="fr-FR" dirty="0" err="1"/>
              <a:t>doleculpa</a:t>
            </a:r>
            <a:r>
              <a:rPr lang="fr-FR" dirty="0"/>
              <a:t> </a:t>
            </a:r>
            <a:r>
              <a:rPr lang="fr-FR" dirty="0" err="1"/>
              <a:t>voluptassum</a:t>
            </a:r>
            <a:r>
              <a:rPr lang="fr-FR" dirty="0"/>
              <a:t> </a:t>
            </a:r>
            <a:r>
              <a:rPr lang="fr-FR" dirty="0" err="1"/>
              <a:t>fugias</a:t>
            </a:r>
            <a:r>
              <a:rPr lang="fr-FR" dirty="0"/>
              <a:t> </a:t>
            </a:r>
            <a:r>
              <a:rPr lang="fr-FR" dirty="0" err="1"/>
              <a:t>coribustiur</a:t>
            </a:r>
            <a:r>
              <a:rPr lang="fr-FR" dirty="0"/>
              <a:t>, con </a:t>
            </a:r>
            <a:r>
              <a:rPr lang="fr-FR" dirty="0" err="1"/>
              <a:t>commolo</a:t>
            </a:r>
            <a:r>
              <a:rPr lang="fr-FR" dirty="0"/>
              <a:t> </a:t>
            </a:r>
            <a:r>
              <a:rPr lang="fr-FR" dirty="0" err="1"/>
              <a:t>rrorporpor</a:t>
            </a:r>
            <a:r>
              <a:rPr lang="fr-FR" dirty="0"/>
              <a:t> </a:t>
            </a:r>
            <a:r>
              <a:rPr lang="fr-FR" dirty="0" err="1"/>
              <a:t>sitendu</a:t>
            </a:r>
            <a:r>
              <a:rPr lang="fr-FR" dirty="0"/>
              <a:t> </a:t>
            </a:r>
            <a:r>
              <a:rPr lang="fr-FR" dirty="0" err="1"/>
              <a:t>cillest</a:t>
            </a:r>
            <a:r>
              <a:rPr lang="fr-FR" dirty="0"/>
              <a:t> </a:t>
            </a:r>
            <a:r>
              <a:rPr lang="fr-FR" dirty="0" err="1"/>
              <a:t>fugitium</a:t>
            </a:r>
            <a:r>
              <a:rPr lang="fr-FR" dirty="0"/>
              <a:t> </a:t>
            </a:r>
            <a:r>
              <a:rPr lang="fr-FR" dirty="0" err="1"/>
              <a:t>cone</a:t>
            </a:r>
            <a:r>
              <a:rPr lang="fr-FR" dirty="0"/>
              <a:t> </a:t>
            </a:r>
            <a:r>
              <a:rPr lang="fr-FR" dirty="0" err="1"/>
              <a:t>nossincipis</a:t>
            </a:r>
            <a:r>
              <a:rPr lang="fr-FR" dirty="0"/>
              <a:t> </a:t>
            </a:r>
            <a:r>
              <a:rPr lang="fr-FR" dirty="0" err="1"/>
              <a:t>reperia</a:t>
            </a:r>
            <a:r>
              <a:rPr lang="fr-FR" dirty="0"/>
              <a:t> pro </a:t>
            </a:r>
            <a:r>
              <a:rPr lang="fr-FR" dirty="0" err="1"/>
              <a:t>idus</a:t>
            </a:r>
            <a:r>
              <a:rPr lang="fr-FR" dirty="0"/>
              <a:t>, </a:t>
            </a:r>
            <a:r>
              <a:rPr lang="fr-FR" dirty="0" err="1"/>
              <a:t>officidem</a:t>
            </a:r>
            <a:r>
              <a:rPr lang="fr-FR" dirty="0"/>
              <a:t> </a:t>
            </a:r>
            <a:r>
              <a:rPr lang="fr-FR" dirty="0" err="1"/>
              <a:t>repudignim</a:t>
            </a:r>
            <a:r>
              <a:rPr lang="fr-FR" dirty="0"/>
              <a:t> </a:t>
            </a:r>
            <a:r>
              <a:rPr lang="fr-FR" dirty="0" err="1"/>
              <a:t>res</a:t>
            </a:r>
            <a:r>
              <a:rPr lang="fr-FR" dirty="0"/>
              <a:t> </a:t>
            </a:r>
            <a:r>
              <a:rPr lang="fr-FR" dirty="0" err="1"/>
              <a:t>consenimi</a:t>
            </a:r>
            <a:r>
              <a:rPr lang="fr-FR" dirty="0"/>
              <a:t>, </a:t>
            </a:r>
            <a:r>
              <a:rPr lang="fr-FR" dirty="0" err="1"/>
              <a:t>quae</a:t>
            </a:r>
            <a:r>
              <a:rPr lang="fr-FR" dirty="0"/>
              <a:t> </a:t>
            </a:r>
            <a:r>
              <a:rPr lang="fr-FR" dirty="0" err="1"/>
              <a:t>dolorerion</a:t>
            </a:r>
            <a:r>
              <a:rPr lang="fr-FR" dirty="0"/>
              <a:t> </a:t>
            </a:r>
            <a:r>
              <a:rPr lang="fr-FR" dirty="0" err="1"/>
              <a:t>corestio</a:t>
            </a:r>
            <a:r>
              <a:rPr lang="fr-FR" dirty="0"/>
              <a:t> que </a:t>
            </a:r>
            <a:r>
              <a:rPr lang="fr-FR" dirty="0" err="1"/>
              <a:t>vollentur</a:t>
            </a:r>
            <a:r>
              <a:rPr lang="fr-FR" dirty="0"/>
              <a:t> </a:t>
            </a:r>
            <a:r>
              <a:rPr lang="fr-FR" dirty="0" err="1"/>
              <a:t>recae</a:t>
            </a:r>
            <a:r>
              <a:rPr lang="fr-FR" dirty="0"/>
              <a:t> si </a:t>
            </a:r>
            <a:r>
              <a:rPr lang="fr-FR" dirty="0" err="1"/>
              <a:t>res</a:t>
            </a:r>
            <a:r>
              <a:rPr lang="fr-FR" dirty="0"/>
              <a:t> </a:t>
            </a:r>
            <a:r>
              <a:rPr lang="fr-FR" dirty="0" err="1"/>
              <a:t>quassequiam</a:t>
            </a:r>
            <a:r>
              <a:rPr lang="fr-FR" dirty="0"/>
              <a:t> </a:t>
            </a:r>
            <a:r>
              <a:rPr lang="fr-FR" dirty="0" err="1"/>
              <a:t>consequi</a:t>
            </a:r>
            <a:r>
              <a:rPr lang="fr-FR" dirty="0"/>
              <a:t> di </a:t>
            </a:r>
            <a:r>
              <a:rPr lang="fr-FR" dirty="0" err="1"/>
              <a:t>ulparum</a:t>
            </a:r>
            <a:r>
              <a:rPr lang="fr-FR" dirty="0"/>
              <a:t> </a:t>
            </a:r>
            <a:r>
              <a:rPr lang="fr-FR" dirty="0" err="1"/>
              <a:t>endaesent</a:t>
            </a:r>
            <a:r>
              <a:rPr lang="fr-FR" dirty="0"/>
              <a:t> </a:t>
            </a:r>
            <a:r>
              <a:rPr lang="fr-FR" dirty="0" err="1"/>
              <a:t>pa</a:t>
            </a:r>
            <a:r>
              <a:rPr lang="fr-FR" dirty="0"/>
              <a:t> </a:t>
            </a:r>
            <a:r>
              <a:rPr lang="fr-FR" dirty="0" err="1"/>
              <a:t>cus</a:t>
            </a:r>
            <a:r>
              <a:rPr lang="fr-FR" dirty="0"/>
              <a:t> </a:t>
            </a:r>
            <a:r>
              <a:rPr lang="fr-FR" dirty="0" err="1"/>
              <a:t>magnatem</a:t>
            </a:r>
            <a:r>
              <a:rPr lang="fr-FR" dirty="0"/>
              <a:t> </a:t>
            </a:r>
            <a:r>
              <a:rPr lang="fr-FR" dirty="0" err="1"/>
              <a:t>voloreptatus</a:t>
            </a:r>
            <a:r>
              <a:rPr lang="fr-FR" dirty="0"/>
              <a:t> </a:t>
            </a:r>
            <a:r>
              <a:rPr lang="fr-FR" dirty="0" err="1"/>
              <a:t>dellabo</a:t>
            </a:r>
            <a:r>
              <a:rPr lang="fr-FR" dirty="0"/>
              <a:t> </a:t>
            </a:r>
            <a:r>
              <a:rPr lang="fr-FR" dirty="0" err="1"/>
              <a:t>riatenim</a:t>
            </a:r>
            <a:r>
              <a:rPr lang="fr-FR" dirty="0"/>
              <a:t> </a:t>
            </a:r>
            <a:r>
              <a:rPr lang="fr-FR" dirty="0" err="1"/>
              <a:t>fugitatiat</a:t>
            </a:r>
            <a:r>
              <a:rPr lang="fr-FR" dirty="0"/>
              <a:t> </a:t>
            </a:r>
            <a:r>
              <a:rPr lang="fr-FR" dirty="0" err="1"/>
              <a:t>licti</a:t>
            </a:r>
            <a:r>
              <a:rPr lang="fr-FR" dirty="0"/>
              <a:t> </a:t>
            </a:r>
            <a:r>
              <a:rPr lang="fr-FR" dirty="0" err="1"/>
              <a:t>repe</a:t>
            </a:r>
            <a:r>
              <a:rPr lang="fr-FR" dirty="0"/>
              <a:t> </a:t>
            </a:r>
            <a:r>
              <a:rPr lang="fr-FR" dirty="0" err="1"/>
              <a:t>voloribus</a:t>
            </a:r>
            <a:r>
              <a:rPr lang="fr-FR" dirty="0"/>
              <a:t>, si ut </a:t>
            </a:r>
            <a:r>
              <a:rPr lang="fr-FR" dirty="0" err="1"/>
              <a:t>aut</a:t>
            </a:r>
            <a:r>
              <a:rPr lang="fr-FR" dirty="0"/>
              <a:t> </a:t>
            </a:r>
            <a:r>
              <a:rPr lang="fr-FR" dirty="0" err="1"/>
              <a:t>ommoluptatur</a:t>
            </a:r>
            <a:r>
              <a:rPr lang="fr-FR" dirty="0"/>
              <a:t> </a:t>
            </a:r>
            <a:r>
              <a:rPr lang="fr-FR" dirty="0" err="1"/>
              <a:t>sum</a:t>
            </a:r>
            <a:r>
              <a:rPr lang="fr-FR" dirty="0"/>
              <a:t> </a:t>
            </a:r>
            <a:r>
              <a:rPr lang="fr-FR" dirty="0" err="1"/>
              <a:t>quatem</a:t>
            </a:r>
            <a:r>
              <a:rPr lang="fr-FR" dirty="0"/>
              <a:t> </a:t>
            </a:r>
            <a:r>
              <a:rPr lang="fr-FR" dirty="0" err="1"/>
              <a:t>fugit</a:t>
            </a:r>
            <a:r>
              <a:rPr lang="fr-FR" dirty="0"/>
              <a:t> </a:t>
            </a:r>
            <a:r>
              <a:rPr lang="fr-FR" dirty="0" err="1"/>
              <a:t>pelita</a:t>
            </a:r>
            <a:r>
              <a:rPr lang="fr-FR" dirty="0"/>
              <a:t> si </a:t>
            </a:r>
            <a:r>
              <a:rPr lang="fr-FR" dirty="0" err="1"/>
              <a:t>ditatis</a:t>
            </a:r>
            <a:r>
              <a:rPr lang="fr-FR" dirty="0"/>
              <a:t> </a:t>
            </a:r>
            <a:r>
              <a:rPr lang="fr-FR" dirty="0" err="1"/>
              <a:t>ate</a:t>
            </a:r>
            <a:r>
              <a:rPr lang="fr-FR" dirty="0"/>
              <a:t> </a:t>
            </a:r>
            <a:r>
              <a:rPr lang="fr-FR" dirty="0" err="1"/>
              <a:t>vitatis</a:t>
            </a:r>
            <a:r>
              <a:rPr lang="fr-FR" dirty="0"/>
              <a:t> et </a:t>
            </a:r>
            <a:r>
              <a:rPr lang="fr-FR" dirty="0" err="1"/>
              <a:t>pa</a:t>
            </a:r>
            <a:r>
              <a:rPr lang="fr-FR" dirty="0"/>
              <a:t> </a:t>
            </a:r>
            <a:r>
              <a:rPr lang="fr-FR" dirty="0" err="1"/>
              <a:t>nis</a:t>
            </a:r>
            <a:r>
              <a:rPr lang="fr-FR" dirty="0"/>
              <a:t> ut es </a:t>
            </a:r>
            <a:r>
              <a:rPr lang="fr-FR" dirty="0" err="1"/>
              <a:t>minulpa</a:t>
            </a:r>
            <a:r>
              <a:rPr lang="fr-FR" dirty="0"/>
              <a:t> non </a:t>
            </a:r>
            <a:r>
              <a:rPr lang="fr-FR" dirty="0" err="1"/>
              <a:t>paruptiorrum</a:t>
            </a:r>
            <a:r>
              <a:rPr lang="fr-FR" dirty="0"/>
              <a:t> quia </a:t>
            </a:r>
            <a:r>
              <a:rPr lang="fr-FR" dirty="0" err="1"/>
              <a:t>parum</a:t>
            </a:r>
            <a:r>
              <a:rPr lang="fr-FR" dirty="0"/>
              <a:t> </a:t>
            </a:r>
            <a:r>
              <a:rPr lang="fr-FR" dirty="0" err="1"/>
              <a:t>ressime</a:t>
            </a:r>
            <a:r>
              <a:rPr lang="fr-FR" dirty="0"/>
              <a:t> </a:t>
            </a:r>
            <a:r>
              <a:rPr lang="fr-FR" dirty="0" err="1"/>
              <a:t>velique</a:t>
            </a:r>
            <a:r>
              <a:rPr lang="fr-FR" dirty="0"/>
              <a:t> </a:t>
            </a:r>
            <a:r>
              <a:rPr lang="fr-FR" dirty="0" err="1"/>
              <a:t>sequidignis</a:t>
            </a:r>
            <a:r>
              <a:rPr lang="fr-FR" dirty="0"/>
              <a:t> </a:t>
            </a:r>
            <a:r>
              <a:rPr lang="fr-FR" dirty="0" err="1"/>
              <a:t>dolorro</a:t>
            </a:r>
            <a:r>
              <a:rPr lang="fr-FR" dirty="0"/>
              <a:t> </a:t>
            </a:r>
            <a:r>
              <a:rPr lang="fr-FR" dirty="0" err="1"/>
              <a:t>repuda</a:t>
            </a:r>
            <a:r>
              <a:rPr lang="fr-FR" dirty="0"/>
              <a:t> pro to </a:t>
            </a:r>
            <a:r>
              <a:rPr lang="fr-FR" dirty="0" err="1"/>
              <a:t>doluptatia</a:t>
            </a:r>
            <a:r>
              <a:rPr lang="fr-FR" dirty="0"/>
              <a:t> </a:t>
            </a:r>
            <a:r>
              <a:rPr lang="fr-FR" dirty="0" err="1"/>
              <a:t>sequisimusam</a:t>
            </a:r>
            <a:r>
              <a:rPr lang="fr-FR" dirty="0"/>
              <a:t> </a:t>
            </a:r>
            <a:r>
              <a:rPr lang="fr-FR" dirty="0" err="1"/>
              <a:t>nis</a:t>
            </a:r>
            <a:r>
              <a:rPr lang="fr-FR" dirty="0"/>
              <a:t> </a:t>
            </a:r>
            <a:r>
              <a:rPr lang="fr-FR" dirty="0" err="1"/>
              <a:t>elluptam</a:t>
            </a:r>
            <a:r>
              <a:rPr lang="fr-FR" dirty="0"/>
              <a:t> sa </a:t>
            </a:r>
            <a:r>
              <a:rPr lang="fr-FR" dirty="0" err="1"/>
              <a:t>debit</a:t>
            </a:r>
            <a:r>
              <a:rPr lang="fr-FR" dirty="0"/>
              <a:t> </a:t>
            </a:r>
            <a:r>
              <a:rPr lang="fr-FR" dirty="0" err="1"/>
              <a:t>intiis</a:t>
            </a:r>
            <a:r>
              <a:rPr lang="fr-FR" dirty="0"/>
              <a:t> </a:t>
            </a:r>
            <a:r>
              <a:rPr lang="fr-FR" dirty="0" err="1"/>
              <a:t>apeliquundis</a:t>
            </a:r>
            <a:r>
              <a:rPr lang="fr-FR" dirty="0"/>
              <a:t> as mos </a:t>
            </a:r>
            <a:r>
              <a:rPr lang="fr-FR" dirty="0" err="1"/>
              <a:t>exerchic</a:t>
            </a:r>
            <a:r>
              <a:rPr lang="fr-FR" dirty="0"/>
              <a:t> to </a:t>
            </a:r>
            <a:r>
              <a:rPr lang="fr-FR" dirty="0" err="1"/>
              <a:t>quibea</a:t>
            </a:r>
            <a:r>
              <a:rPr lang="fr-FR" dirty="0"/>
              <a:t> </a:t>
            </a:r>
            <a:r>
              <a:rPr lang="fr-FR" dirty="0" err="1"/>
              <a:t>quiatium</a:t>
            </a:r>
            <a:r>
              <a:rPr lang="fr-FR" dirty="0"/>
              <a:t> </a:t>
            </a:r>
            <a:r>
              <a:rPr lang="fr-FR" dirty="0" err="1"/>
              <a:t>sed</a:t>
            </a:r>
            <a:r>
              <a:rPr lang="fr-FR" dirty="0"/>
              <a:t> </a:t>
            </a:r>
            <a:r>
              <a:rPr lang="fr-FR" dirty="0" err="1"/>
              <a:t>magnimiliqui</a:t>
            </a:r>
            <a:r>
              <a:rPr lang="fr-FR" dirty="0"/>
              <a:t> </a:t>
            </a:r>
            <a:r>
              <a:rPr lang="fr-FR" dirty="0" err="1"/>
              <a:t>aut</a:t>
            </a:r>
            <a:r>
              <a:rPr lang="fr-FR" dirty="0"/>
              <a:t> </a:t>
            </a:r>
            <a:r>
              <a:rPr lang="fr-FR" dirty="0" err="1"/>
              <a:t>platem</a:t>
            </a:r>
            <a:r>
              <a:rPr lang="fr-FR" dirty="0"/>
              <a:t> qui </a:t>
            </a:r>
            <a:r>
              <a:rPr lang="fr-FR" dirty="0" err="1"/>
              <a:t>omnitaque</a:t>
            </a:r>
            <a:r>
              <a:rPr lang="fr-FR" dirty="0"/>
              <a:t> </a:t>
            </a:r>
            <a:r>
              <a:rPr lang="fr-FR" dirty="0" err="1"/>
              <a:t>resti</a:t>
            </a:r>
            <a:r>
              <a:rPr lang="fr-FR" dirty="0"/>
              <a:t> </a:t>
            </a:r>
            <a:r>
              <a:rPr lang="fr-FR" dirty="0" err="1"/>
              <a:t>num</a:t>
            </a:r>
            <a:r>
              <a:rPr lang="fr-FR" dirty="0"/>
              <a:t> </a:t>
            </a:r>
            <a:r>
              <a:rPr lang="fr-FR" dirty="0" err="1"/>
              <a:t>facerfera</a:t>
            </a:r>
            <a:r>
              <a:rPr lang="fr-FR" dirty="0"/>
              <a:t> </a:t>
            </a:r>
            <a:r>
              <a:rPr lang="fr-FR" dirty="0" err="1"/>
              <a:t>sunti</a:t>
            </a:r>
            <a:r>
              <a:rPr lang="fr-FR" dirty="0"/>
              <a:t> </a:t>
            </a:r>
            <a:r>
              <a:rPr lang="fr-FR" dirty="0" err="1"/>
              <a:t>volum</a:t>
            </a:r>
            <a:r>
              <a:rPr lang="fr-FR" dirty="0"/>
              <a:t> </a:t>
            </a:r>
            <a:r>
              <a:rPr lang="fr-FR" dirty="0" err="1"/>
              <a:t>dolorem</a:t>
            </a:r>
            <a:r>
              <a:rPr lang="fr-FR" dirty="0"/>
              <a:t> </a:t>
            </a:r>
            <a:r>
              <a:rPr lang="fr-FR" dirty="0" err="1"/>
              <a:t>liquo</a:t>
            </a:r>
            <a:r>
              <a:rPr lang="fr-FR" dirty="0"/>
              <a:t> </a:t>
            </a:r>
            <a:r>
              <a:rPr lang="fr-FR" dirty="0" err="1"/>
              <a:t>eum</a:t>
            </a:r>
            <a:r>
              <a:rPr lang="fr-FR" dirty="0"/>
              <a:t> et </a:t>
            </a:r>
            <a:r>
              <a:rPr lang="fr-FR" dirty="0" err="1"/>
              <a:t>aborem</a:t>
            </a:r>
            <a:r>
              <a:rPr lang="fr-FR" dirty="0"/>
              <a:t> </a:t>
            </a:r>
            <a:r>
              <a:rPr lang="fr-FR" dirty="0" err="1"/>
              <a:t>sumet</a:t>
            </a:r>
            <a:r>
              <a:rPr lang="fr-FR" dirty="0"/>
              <a:t> quia </a:t>
            </a:r>
            <a:r>
              <a:rPr lang="fr-FR" dirty="0" err="1"/>
              <a:t>doluptatur</a:t>
            </a:r>
            <a:r>
              <a:rPr lang="fr-FR" dirty="0"/>
              <a:t> mi, id </a:t>
            </a:r>
            <a:r>
              <a:rPr lang="fr-FR" dirty="0" err="1"/>
              <a:t>unt</a:t>
            </a:r>
            <a:r>
              <a:rPr lang="fr-FR" dirty="0"/>
              <a:t> et </a:t>
            </a:r>
            <a:r>
              <a:rPr lang="fr-FR" dirty="0" err="1"/>
              <a:t>ute</a:t>
            </a:r>
            <a:r>
              <a:rPr lang="fr-FR" dirty="0"/>
              <a:t> dit </a:t>
            </a:r>
            <a:r>
              <a:rPr lang="fr-FR" dirty="0" err="1"/>
              <a:t>experae</a:t>
            </a:r>
            <a:r>
              <a:rPr lang="fr-FR" dirty="0"/>
              <a:t> cum </a:t>
            </a:r>
            <a:r>
              <a:rPr lang="fr-FR" dirty="0" err="1"/>
              <a:t>fugia</a:t>
            </a:r>
            <a:r>
              <a:rPr lang="fr-FR" dirty="0"/>
              <a:t> </a:t>
            </a:r>
            <a:r>
              <a:rPr lang="fr-FR" dirty="0" err="1"/>
              <a:t>iumquodisqui</a:t>
            </a:r>
            <a:r>
              <a:rPr lang="fr-FR" dirty="0"/>
              <a:t> </a:t>
            </a:r>
            <a:r>
              <a:rPr lang="fr-FR" dirty="0" err="1"/>
              <a:t>alit</a:t>
            </a:r>
            <a:r>
              <a:rPr lang="fr-FR" dirty="0"/>
              <a:t> </a:t>
            </a:r>
            <a:r>
              <a:rPr lang="fr-FR" dirty="0" err="1"/>
              <a:t>venis</a:t>
            </a:r>
            <a:r>
              <a:rPr lang="fr-FR" dirty="0"/>
              <a:t> </a:t>
            </a:r>
            <a:r>
              <a:rPr lang="fr-FR" dirty="0" err="1"/>
              <a:t>ationsequati</a:t>
            </a:r>
            <a:r>
              <a:rPr lang="fr-FR" dirty="0"/>
              <a:t> </a:t>
            </a:r>
            <a:r>
              <a:rPr lang="fr-FR" dirty="0" err="1"/>
              <a:t>officitis</a:t>
            </a:r>
            <a:r>
              <a:rPr lang="fr-FR" dirty="0"/>
              <a:t> ut </a:t>
            </a:r>
            <a:r>
              <a:rPr lang="fr-FR" dirty="0" err="1"/>
              <a:t>eneceati</a:t>
            </a:r>
            <a:r>
              <a:rPr lang="fr-FR" dirty="0"/>
              <a:t> qui </a:t>
            </a:r>
            <a:r>
              <a:rPr lang="fr-FR" dirty="0" err="1"/>
              <a:t>dest</a:t>
            </a:r>
            <a:r>
              <a:rPr lang="fr-FR" dirty="0"/>
              <a:t>, </a:t>
            </a:r>
          </a:p>
        </p:txBody>
      </p:sp>
      <p:sp>
        <p:nvSpPr>
          <p:cNvPr id="2" name="Titre 1"/>
          <p:cNvSpPr>
            <a:spLocks noGrp="1"/>
          </p:cNvSpPr>
          <p:nvPr>
            <p:ph type="title" hasCustomPrompt="1"/>
          </p:nvPr>
        </p:nvSpPr>
        <p:spPr>
          <a:xfrm>
            <a:off x="457200" y="365125"/>
            <a:ext cx="8229600" cy="543595"/>
          </a:xfrm>
          <a:prstGeom prst="rect">
            <a:avLst/>
          </a:prstGeom>
        </p:spPr>
        <p:txBody>
          <a:bodyPr/>
          <a:lstStyle>
            <a:lvl1pPr algn="ctr">
              <a:defRPr sz="2800" b="1">
                <a:solidFill>
                  <a:srgbClr val="45A59D"/>
                </a:solidFill>
              </a:defRPr>
            </a:lvl1pPr>
          </a:lstStyle>
          <a:p>
            <a:r>
              <a:rPr lang="fr-FR" dirty="0"/>
              <a:t>CLIQUEZ ET MODIFIEZ LE TITRE</a:t>
            </a:r>
          </a:p>
        </p:txBody>
      </p:sp>
      <p:sp>
        <p:nvSpPr>
          <p:cNvPr id="11" name="Espace réservé du texte 10"/>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0" name="Espace réservé du texte 19"/>
          <p:cNvSpPr>
            <a:spLocks noGrp="1"/>
          </p:cNvSpPr>
          <p:nvPr>
            <p:ph type="body" sz="quarter" idx="12"/>
          </p:nvPr>
        </p:nvSpPr>
        <p:spPr>
          <a:xfrm>
            <a:off x="457200" y="908720"/>
            <a:ext cx="8229600" cy="307777"/>
          </a:xfrm>
          <a:prstGeom prst="rect">
            <a:avLst/>
          </a:prstGeom>
        </p:spPr>
        <p:txBody>
          <a:bodyPr lIns="0" tIns="0" rIns="0" bIns="0">
            <a:spAutoFit/>
          </a:bodyPr>
          <a:lstStyle>
            <a:lvl1pPr marL="0" indent="0" algn="ctr">
              <a:buNone/>
              <a:defRPr sz="2000" b="1">
                <a:solidFill>
                  <a:srgbClr val="424A54"/>
                </a:solidFill>
              </a:defRPr>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r-FR" dirty="0"/>
              <a:t>Cliquez pour modifier les styles du texte du masque</a:t>
            </a:r>
          </a:p>
        </p:txBody>
      </p:sp>
      <p:sp>
        <p:nvSpPr>
          <p:cNvPr id="15" name="ZoneTexte 14">
            <a:extLst>
              <a:ext uri="{FF2B5EF4-FFF2-40B4-BE49-F238E27FC236}">
                <a16:creationId xmlns:a16="http://schemas.microsoft.com/office/drawing/2014/main" id="{549CD028-D145-0C42-9481-35F3B904235B}"/>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6" name="ZoneTexte 15">
            <a:extLst>
              <a:ext uri="{FF2B5EF4-FFF2-40B4-BE49-F238E27FC236}">
                <a16:creationId xmlns:a16="http://schemas.microsoft.com/office/drawing/2014/main" id="{867983B9-638B-B743-927F-E55AB78DDA54}"/>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7" name="Shape 4880">
            <a:extLst>
              <a:ext uri="{FF2B5EF4-FFF2-40B4-BE49-F238E27FC236}">
                <a16:creationId xmlns:a16="http://schemas.microsoft.com/office/drawing/2014/main" id="{FC4FF59E-6BFF-2F42-AF7D-2BE8796DF03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18" name="ZoneTexte 17">
            <a:extLst>
              <a:ext uri="{FF2B5EF4-FFF2-40B4-BE49-F238E27FC236}">
                <a16:creationId xmlns:a16="http://schemas.microsoft.com/office/drawing/2014/main" id="{3AD9047C-CAF4-3D49-8355-5D31DD71F2E0}"/>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5" name="Espace réservé du texte 4">
            <a:extLst>
              <a:ext uri="{FF2B5EF4-FFF2-40B4-BE49-F238E27FC236}">
                <a16:creationId xmlns:a16="http://schemas.microsoft.com/office/drawing/2014/main" id="{0C75A3B3-98CB-0741-B431-EE07EA60A819}"/>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253708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15D0532-0EE1-954C-81C6-9E533006E4E9}"/>
              </a:ext>
            </a:extLst>
          </p:cNvPr>
          <p:cNvSpPr>
            <a:spLocks noGrp="1"/>
          </p:cNvSpPr>
          <p:nvPr>
            <p:ph type="title" hasCustomPrompt="1"/>
          </p:nvPr>
        </p:nvSpPr>
        <p:spPr>
          <a:xfrm>
            <a:off x="628650" y="365125"/>
            <a:ext cx="7886700" cy="1325563"/>
          </a:xfrm>
          <a:prstGeom prst="rect">
            <a:avLst/>
          </a:prstGeom>
        </p:spPr>
        <p:txBody>
          <a:bodyPr/>
          <a:lstStyle>
            <a:lvl1pPr algn="ctr">
              <a:defRPr sz="2800" b="1">
                <a:solidFill>
                  <a:srgbClr val="45A59D"/>
                </a:solidFill>
              </a:defRPr>
            </a:lvl1pPr>
          </a:lstStyle>
          <a:p>
            <a:r>
              <a:rPr lang="fr-FR" dirty="0"/>
              <a:t>MODIFIEZ LE STYLE DU TITRE</a:t>
            </a:r>
          </a:p>
        </p:txBody>
      </p:sp>
      <p:sp>
        <p:nvSpPr>
          <p:cNvPr id="15" name="Espace réservé du texte 10">
            <a:extLst>
              <a:ext uri="{FF2B5EF4-FFF2-40B4-BE49-F238E27FC236}">
                <a16:creationId xmlns:a16="http://schemas.microsoft.com/office/drawing/2014/main" id="{23D2F5B0-54A2-404C-87AB-2A4F7D52178F}"/>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12" name="ZoneTexte 11">
            <a:extLst>
              <a:ext uri="{FF2B5EF4-FFF2-40B4-BE49-F238E27FC236}">
                <a16:creationId xmlns:a16="http://schemas.microsoft.com/office/drawing/2014/main" id="{DF8891A1-E265-9A41-992B-8BF6C690176F}"/>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13" name="ZoneTexte 12">
            <a:extLst>
              <a:ext uri="{FF2B5EF4-FFF2-40B4-BE49-F238E27FC236}">
                <a16:creationId xmlns:a16="http://schemas.microsoft.com/office/drawing/2014/main" id="{0EE33A70-8E86-FF45-AB9A-2F3F10C9137C}"/>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14" name="Shape 4880">
            <a:extLst>
              <a:ext uri="{FF2B5EF4-FFF2-40B4-BE49-F238E27FC236}">
                <a16:creationId xmlns:a16="http://schemas.microsoft.com/office/drawing/2014/main" id="{8A5CA413-04C6-C74B-9673-DFA8CD41AA55}"/>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1" name="ZoneTexte 20">
            <a:extLst>
              <a:ext uri="{FF2B5EF4-FFF2-40B4-BE49-F238E27FC236}">
                <a16:creationId xmlns:a16="http://schemas.microsoft.com/office/drawing/2014/main" id="{D9CAAD86-0F51-EA40-84FF-DEABA75D933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2" name="Espace réservé du texte 4">
            <a:extLst>
              <a:ext uri="{FF2B5EF4-FFF2-40B4-BE49-F238E27FC236}">
                <a16:creationId xmlns:a16="http://schemas.microsoft.com/office/drawing/2014/main" id="{899C93F2-F8B6-D449-9E4F-DFCC6F118400}"/>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843944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Espace réservé du texte 10">
            <a:extLst>
              <a:ext uri="{FF2B5EF4-FFF2-40B4-BE49-F238E27FC236}">
                <a16:creationId xmlns:a16="http://schemas.microsoft.com/office/drawing/2014/main" id="{CEBB8636-2A7C-EC41-9F9A-CB29024D76FE}"/>
              </a:ext>
            </a:extLst>
          </p:cNvPr>
          <p:cNvSpPr>
            <a:spLocks noGrp="1"/>
          </p:cNvSpPr>
          <p:nvPr>
            <p:ph type="body" sz="quarter" idx="10" hasCustomPrompt="1"/>
          </p:nvPr>
        </p:nvSpPr>
        <p:spPr>
          <a:xfrm>
            <a:off x="1331912" y="6165304"/>
            <a:ext cx="3240087" cy="692696"/>
          </a:xfrm>
          <a:prstGeom prst="rect">
            <a:avLst/>
          </a:prstGeom>
        </p:spPr>
        <p:txBody>
          <a:bodyPr lIns="0" tIns="0" rIns="0" bIns="0" anchor="ctr" anchorCtr="0"/>
          <a:lstStyle>
            <a:lvl1pPr marL="0" indent="0">
              <a:buFontTx/>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fr-FR" dirty="0"/>
              <a:t>Titre de votre présentation</a:t>
            </a:r>
          </a:p>
        </p:txBody>
      </p:sp>
      <p:sp>
        <p:nvSpPr>
          <p:cNvPr id="22" name="ZoneTexte 21">
            <a:extLst>
              <a:ext uri="{FF2B5EF4-FFF2-40B4-BE49-F238E27FC236}">
                <a16:creationId xmlns:a16="http://schemas.microsoft.com/office/drawing/2014/main" id="{1D1BF1C2-B962-D442-BF65-4DCE1312B4FA}"/>
              </a:ext>
            </a:extLst>
          </p:cNvPr>
          <p:cNvSpPr txBox="1"/>
          <p:nvPr userDrawn="1"/>
        </p:nvSpPr>
        <p:spPr>
          <a:xfrm>
            <a:off x="8249632"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3" name="ZoneTexte 22">
            <a:extLst>
              <a:ext uri="{FF2B5EF4-FFF2-40B4-BE49-F238E27FC236}">
                <a16:creationId xmlns:a16="http://schemas.microsoft.com/office/drawing/2014/main" id="{D6ABD7AB-7221-3643-AC39-E5979DDA2C25}"/>
              </a:ext>
            </a:extLst>
          </p:cNvPr>
          <p:cNvSpPr txBox="1"/>
          <p:nvPr userDrawn="1"/>
        </p:nvSpPr>
        <p:spPr>
          <a:xfrm>
            <a:off x="8515350" y="6165304"/>
            <a:ext cx="628650" cy="692696"/>
          </a:xfrm>
          <a:prstGeom prst="rect">
            <a:avLst/>
          </a:prstGeom>
          <a:noFill/>
        </p:spPr>
        <p:txBody>
          <a:bodyPr wrap="square" lIns="0" tIns="0" rIns="0" bIns="0" rtlCol="0" anchor="ctr" anchorCtr="0">
            <a:noAutofit/>
          </a:bodyPr>
          <a:lstStyle/>
          <a:p>
            <a:pPr algn="ctr"/>
            <a:fld id="{BE95CEF7-3B83-8B4D-9762-72773A2E5289}" type="slidenum">
              <a:rPr lang="fr-FR" sz="1200" b="1" smtClean="0">
                <a:solidFill>
                  <a:schemeClr val="bg1"/>
                </a:solidFill>
              </a:rPr>
              <a:pPr algn="ctr"/>
              <a:t>‹N°›</a:t>
            </a:fld>
            <a:endParaRPr lang="fr-FR" sz="1200" b="1" dirty="0">
              <a:solidFill>
                <a:schemeClr val="bg1"/>
              </a:solidFill>
            </a:endParaRPr>
          </a:p>
        </p:txBody>
      </p:sp>
      <p:sp>
        <p:nvSpPr>
          <p:cNvPr id="24" name="Shape 4880">
            <a:extLst>
              <a:ext uri="{FF2B5EF4-FFF2-40B4-BE49-F238E27FC236}">
                <a16:creationId xmlns:a16="http://schemas.microsoft.com/office/drawing/2014/main" id="{472F8129-E39D-E041-9DE6-CF514D8B2BDF}"/>
              </a:ext>
            </a:extLst>
          </p:cNvPr>
          <p:cNvSpPr>
            <a:spLocks noChangeAspect="1"/>
          </p:cNvSpPr>
          <p:nvPr userDrawn="1"/>
        </p:nvSpPr>
        <p:spPr>
          <a:xfrm>
            <a:off x="6680785" y="6456763"/>
            <a:ext cx="123463" cy="109778"/>
          </a:xfrm>
          <a:custGeom>
            <a:avLst/>
            <a:gdLst/>
            <a:ahLst/>
            <a:cxnLst/>
            <a:rect l="0" t="0" r="0" b="0"/>
            <a:pathLst>
              <a:path w="120000" h="120000" extrusionOk="0">
                <a:moveTo>
                  <a:pt x="117396" y="62493"/>
                </a:moveTo>
                <a:lnTo>
                  <a:pt x="117396" y="62493"/>
                </a:lnTo>
                <a:cubicBezTo>
                  <a:pt x="64295" y="4987"/>
                  <a:pt x="64295" y="4987"/>
                  <a:pt x="64295" y="4987"/>
                </a:cubicBezTo>
                <a:cubicBezTo>
                  <a:pt x="61952" y="0"/>
                  <a:pt x="57527" y="0"/>
                  <a:pt x="55184" y="4987"/>
                </a:cubicBezTo>
                <a:cubicBezTo>
                  <a:pt x="2342" y="62493"/>
                  <a:pt x="2342" y="62493"/>
                  <a:pt x="2342" y="62493"/>
                </a:cubicBezTo>
                <a:cubicBezTo>
                  <a:pt x="0" y="64841"/>
                  <a:pt x="2342" y="67481"/>
                  <a:pt x="4685" y="67481"/>
                </a:cubicBezTo>
                <a:cubicBezTo>
                  <a:pt x="16138" y="67481"/>
                  <a:pt x="16138" y="67481"/>
                  <a:pt x="16138" y="67481"/>
                </a:cubicBezTo>
                <a:cubicBezTo>
                  <a:pt x="16138" y="114425"/>
                  <a:pt x="16138" y="114425"/>
                  <a:pt x="16138" y="114425"/>
                </a:cubicBezTo>
                <a:cubicBezTo>
                  <a:pt x="16138" y="117066"/>
                  <a:pt x="16138" y="119706"/>
                  <a:pt x="20563" y="119706"/>
                </a:cubicBezTo>
                <a:cubicBezTo>
                  <a:pt x="46073" y="119706"/>
                  <a:pt x="46073" y="119706"/>
                  <a:pt x="46073" y="119706"/>
                </a:cubicBezTo>
                <a:cubicBezTo>
                  <a:pt x="46073" y="72762"/>
                  <a:pt x="46073" y="72762"/>
                  <a:pt x="46073" y="72762"/>
                </a:cubicBezTo>
                <a:cubicBezTo>
                  <a:pt x="73665" y="72762"/>
                  <a:pt x="73665" y="72762"/>
                  <a:pt x="73665" y="72762"/>
                </a:cubicBezTo>
                <a:cubicBezTo>
                  <a:pt x="73665" y="119706"/>
                  <a:pt x="73665" y="119706"/>
                  <a:pt x="73665" y="119706"/>
                </a:cubicBezTo>
                <a:cubicBezTo>
                  <a:pt x="99175" y="119706"/>
                  <a:pt x="99175" y="119706"/>
                  <a:pt x="99175" y="119706"/>
                </a:cubicBezTo>
                <a:cubicBezTo>
                  <a:pt x="103600" y="119706"/>
                  <a:pt x="103600" y="117066"/>
                  <a:pt x="103600" y="114425"/>
                </a:cubicBezTo>
                <a:cubicBezTo>
                  <a:pt x="103600" y="67481"/>
                  <a:pt x="103600" y="67481"/>
                  <a:pt x="103600" y="67481"/>
                </a:cubicBezTo>
                <a:cubicBezTo>
                  <a:pt x="115314" y="67481"/>
                  <a:pt x="115314" y="67481"/>
                  <a:pt x="115314" y="67481"/>
                </a:cubicBezTo>
                <a:cubicBezTo>
                  <a:pt x="117396" y="67481"/>
                  <a:pt x="119739" y="64841"/>
                  <a:pt x="117396" y="62493"/>
                </a:cubicBezTo>
              </a:path>
            </a:pathLst>
          </a:custGeom>
          <a:solidFill>
            <a:srgbClr val="424A54"/>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
        <p:nvSpPr>
          <p:cNvPr id="25" name="ZoneTexte 24">
            <a:extLst>
              <a:ext uri="{FF2B5EF4-FFF2-40B4-BE49-F238E27FC236}">
                <a16:creationId xmlns:a16="http://schemas.microsoft.com/office/drawing/2014/main" id="{38E2F991-881A-074A-AF3B-7A4886701F8B}"/>
              </a:ext>
            </a:extLst>
          </p:cNvPr>
          <p:cNvSpPr txBox="1"/>
          <p:nvPr userDrawn="1"/>
        </p:nvSpPr>
        <p:spPr>
          <a:xfrm>
            <a:off x="6732240" y="6165304"/>
            <a:ext cx="265718" cy="692696"/>
          </a:xfrm>
          <a:prstGeom prst="rect">
            <a:avLst/>
          </a:prstGeom>
          <a:noFill/>
        </p:spPr>
        <p:txBody>
          <a:bodyPr wrap="square" lIns="0" tIns="0" rIns="0" bIns="0" rtlCol="0" anchor="ctr" anchorCtr="0">
            <a:noAutofit/>
          </a:bodyPr>
          <a:lstStyle/>
          <a:p>
            <a:pPr algn="r"/>
            <a:r>
              <a:rPr lang="fr-FR" sz="1200" baseline="0" dirty="0">
                <a:solidFill>
                  <a:srgbClr val="424A54"/>
                </a:solidFill>
              </a:rPr>
              <a:t>| </a:t>
            </a:r>
            <a:endParaRPr lang="fr-FR" sz="1200" dirty="0">
              <a:solidFill>
                <a:srgbClr val="424A54"/>
              </a:solidFill>
            </a:endParaRPr>
          </a:p>
        </p:txBody>
      </p:sp>
      <p:sp>
        <p:nvSpPr>
          <p:cNvPr id="26" name="Espace réservé du texte 4">
            <a:extLst>
              <a:ext uri="{FF2B5EF4-FFF2-40B4-BE49-F238E27FC236}">
                <a16:creationId xmlns:a16="http://schemas.microsoft.com/office/drawing/2014/main" id="{DAC73FFB-72F3-324C-BC16-B490F7AE0826}"/>
              </a:ext>
            </a:extLst>
          </p:cNvPr>
          <p:cNvSpPr>
            <a:spLocks noGrp="1"/>
          </p:cNvSpPr>
          <p:nvPr>
            <p:ph type="body" sz="quarter" idx="13" hasCustomPrompt="1"/>
          </p:nvPr>
        </p:nvSpPr>
        <p:spPr>
          <a:xfrm>
            <a:off x="4716463" y="6165304"/>
            <a:ext cx="1871662" cy="692696"/>
          </a:xfrm>
          <a:prstGeom prst="rect">
            <a:avLst/>
          </a:prstGeom>
        </p:spPr>
        <p:txBody>
          <a:bodyPr lIns="0" tIns="0" rIns="0" bIns="0" anchor="ctr" anchorCtr="0"/>
          <a:lstStyle>
            <a:lvl1pPr marL="0" indent="0" algn="r">
              <a:buNone/>
              <a:defRPr sz="1200">
                <a:solidFill>
                  <a:schemeClr val="bg1"/>
                </a:solidFill>
              </a:defRPr>
            </a:lvl1pPr>
          </a:lstStyle>
          <a:p>
            <a:pPr lvl="0"/>
            <a:r>
              <a:rPr lang="fr-FR" dirty="0" err="1"/>
              <a:t>univ-tours.fr</a:t>
            </a:r>
            <a:endParaRPr lang="fr-FR" dirty="0"/>
          </a:p>
        </p:txBody>
      </p:sp>
    </p:spTree>
    <p:extLst>
      <p:ext uri="{BB962C8B-B14F-4D97-AF65-F5344CB8AC3E}">
        <p14:creationId xmlns:p14="http://schemas.microsoft.com/office/powerpoint/2010/main" val="262152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1861EB-DAA1-F74D-A219-E97750C8984D}"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112692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A1861EB-DAA1-F74D-A219-E97750C8984D}" type="datetimeFigureOut">
              <a:rPr lang="fr-FR" smtClean="0"/>
              <a:t>17/05/2022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180265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A1861EB-DAA1-F74D-A219-E97750C8984D}" type="datetimeFigureOut">
              <a:rPr lang="fr-FR" smtClean="0"/>
              <a:t>17/05/2022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4294544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A1861EB-DAA1-F74D-A219-E97750C8984D}" type="datetimeFigureOut">
              <a:rPr lang="fr-FR" smtClean="0"/>
              <a:t>17/05/2022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4183235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A1861EB-DAA1-F74D-A219-E97750C8984D}" type="datetimeFigureOut">
              <a:rPr lang="fr-FR" smtClean="0"/>
              <a:t>17/05/2022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376849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861EB-DAA1-F74D-A219-E97750C8984D}" type="datetimeFigureOut">
              <a:rPr lang="fr-FR" smtClean="0"/>
              <a:t>17/05/2022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279832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1861EB-DAA1-F74D-A219-E97750C8984D}" type="datetimeFigureOut">
              <a:rPr lang="fr-FR" smtClean="0"/>
              <a:t>17/05/2022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191582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A1861EB-DAA1-F74D-A219-E97750C8984D}" type="datetimeFigureOut">
              <a:rPr lang="fr-FR" smtClean="0"/>
              <a:t>17/05/2022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13F13BD-F269-2F4D-93FA-140E0A83B5BE}" type="slidenum">
              <a:rPr lang="fr-FR" smtClean="0"/>
              <a:t>‹N°›</a:t>
            </a:fld>
            <a:endParaRPr lang="fr-FR"/>
          </a:p>
        </p:txBody>
      </p:sp>
    </p:spTree>
    <p:extLst>
      <p:ext uri="{BB962C8B-B14F-4D97-AF65-F5344CB8AC3E}">
        <p14:creationId xmlns:p14="http://schemas.microsoft.com/office/powerpoint/2010/main" val="102987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861EB-DAA1-F74D-A219-E97750C8984D}" type="datetimeFigureOut">
              <a:rPr lang="fr-FR" smtClean="0"/>
              <a:t>17/05/2022</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F13BD-F269-2F4D-93FA-140E0A83B5BE}" type="slidenum">
              <a:rPr lang="fr-FR" smtClean="0"/>
              <a:t>‹N°›</a:t>
            </a:fld>
            <a:endParaRPr lang="fr-FR"/>
          </a:p>
        </p:txBody>
      </p:sp>
    </p:spTree>
    <p:extLst>
      <p:ext uri="{BB962C8B-B14F-4D97-AF65-F5344CB8AC3E}">
        <p14:creationId xmlns:p14="http://schemas.microsoft.com/office/powerpoint/2010/main" val="3096571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nul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mailto:vss@univ-tours.fr"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2"/>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3"/>
          <a:stretch>
            <a:fillRect/>
          </a:stretch>
        </p:blipFill>
        <p:spPr>
          <a:xfrm>
            <a:off x="199828" y="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508001" y="1535289"/>
            <a:ext cx="8477956" cy="2293192"/>
          </a:xfrm>
          <a:prstGeom prst="rect">
            <a:avLst/>
          </a:prstGeom>
          <a:noFill/>
        </p:spPr>
        <p:txBody>
          <a:bodyPr wrap="square" rtlCol="0">
            <a:spAutoFit/>
          </a:bodyPr>
          <a:lstStyle/>
          <a:p>
            <a:r>
              <a:rPr lang="fr-FR" sz="3200" dirty="0">
                <a:solidFill>
                  <a:srgbClr val="45A59D"/>
                </a:solidFill>
                <a:latin typeface="Work Sans" pitchFamily="2" charset="77"/>
              </a:rPr>
              <a:t>Les violences sexuelles et sexistes (VSS)</a:t>
            </a:r>
          </a:p>
          <a:p>
            <a:endParaRPr lang="fr-FR" sz="1351" dirty="0">
              <a:solidFill>
                <a:srgbClr val="424A54"/>
              </a:solidFill>
              <a:latin typeface="Work Sans" pitchFamily="2" charset="77"/>
            </a:endParaRPr>
          </a:p>
          <a:p>
            <a:endParaRPr lang="fr-FR" sz="1351" dirty="0">
              <a:solidFill>
                <a:srgbClr val="424A54"/>
              </a:solidFill>
              <a:latin typeface="Work Sans" pitchFamily="2" charset="77"/>
            </a:endParaRPr>
          </a:p>
          <a:p>
            <a:pPr algn="ctr"/>
            <a:r>
              <a:rPr lang="fr-FR" sz="2800" dirty="0">
                <a:solidFill>
                  <a:srgbClr val="424A54"/>
                </a:solidFill>
                <a:latin typeface="Work Sans" pitchFamily="2" charset="77"/>
              </a:rPr>
              <a:t>Forum du 18 mai 2022</a:t>
            </a:r>
          </a:p>
          <a:p>
            <a:pPr algn="ctr"/>
            <a:endParaRPr lang="fr-FR" sz="2800" dirty="0">
              <a:solidFill>
                <a:srgbClr val="424A54"/>
              </a:solidFill>
              <a:latin typeface="Work Sans" pitchFamily="2" charset="77"/>
            </a:endParaRPr>
          </a:p>
          <a:p>
            <a:pPr algn="ctr"/>
            <a:r>
              <a:rPr lang="fr-FR" sz="2800" dirty="0">
                <a:solidFill>
                  <a:srgbClr val="424A54"/>
                </a:solidFill>
                <a:latin typeface="Work Sans" pitchFamily="2" charset="77"/>
              </a:rPr>
              <a:t>Faculté de médecine</a:t>
            </a:r>
          </a:p>
        </p:txBody>
      </p:sp>
    </p:spTree>
    <p:extLst>
      <p:ext uri="{BB962C8B-B14F-4D97-AF65-F5344CB8AC3E}">
        <p14:creationId xmlns:p14="http://schemas.microsoft.com/office/powerpoint/2010/main" val="409664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51209" y="1085223"/>
            <a:ext cx="8631534" cy="5447645"/>
          </a:xfrm>
          <a:prstGeom prst="rect">
            <a:avLst/>
          </a:prstGeom>
          <a:noFill/>
        </p:spPr>
        <p:txBody>
          <a:bodyPr wrap="square" rtlCol="0">
            <a:spAutoFit/>
          </a:bodyPr>
          <a:lstStyle/>
          <a:p>
            <a:r>
              <a:rPr lang="fr-FR" sz="2800" dirty="0">
                <a:solidFill>
                  <a:srgbClr val="45A59D"/>
                </a:solidFill>
                <a:latin typeface="Work Sans" pitchFamily="2" charset="77"/>
              </a:rPr>
              <a:t>L’agression sexuelle</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Code pénal (art. 222-22)</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Constitue une agression sexuelle toute atteinte sexuelle commise avec violence, contrainte, menace ou surprise</a:t>
            </a:r>
          </a:p>
          <a:p>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contrainte physique ou morale</a:t>
            </a:r>
          </a:p>
          <a:p>
            <a:pPr marL="342900" indent="-342900">
              <a:buFontTx/>
              <a:buChar char="-"/>
            </a:pPr>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avec violence, contrainte, menace ou surprise :</a:t>
            </a:r>
          </a:p>
          <a:p>
            <a:pPr marL="1069975" indent="-341313">
              <a:buFontTx/>
              <a:buChar char="-"/>
            </a:pPr>
            <a:endParaRPr lang="fr-FR" sz="2000" dirty="0">
              <a:solidFill>
                <a:srgbClr val="424A54"/>
              </a:solidFill>
              <a:latin typeface="Work Sans" pitchFamily="2" charset="77"/>
            </a:endParaRPr>
          </a:p>
          <a:p>
            <a:pPr marL="728662"/>
            <a:r>
              <a:rPr lang="fr-FR" sz="2000" dirty="0">
                <a:solidFill>
                  <a:srgbClr val="424A54"/>
                </a:solidFill>
                <a:latin typeface="Work Sans" pitchFamily="2" charset="77"/>
              </a:rPr>
              <a:t>. bloquer une personne pour la toucher </a:t>
            </a:r>
          </a:p>
          <a:p>
            <a:pPr marL="728662"/>
            <a:r>
              <a:rPr lang="fr-FR" sz="2000" dirty="0">
                <a:solidFill>
                  <a:srgbClr val="424A54"/>
                </a:solidFill>
                <a:latin typeface="Work Sans" pitchFamily="2" charset="77"/>
              </a:rPr>
              <a:t>. embrasser ou toucher une partie du corps par surprise</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a:p>
            <a:r>
              <a:rPr lang="fr-FR" sz="2000" dirty="0">
                <a:solidFill>
                  <a:srgbClr val="424A54"/>
                </a:solidFill>
                <a:latin typeface="Work Sans" pitchFamily="2" charset="77"/>
              </a:rPr>
              <a:t>5 ans de prison et 75 000 € d’amende</a:t>
            </a:r>
          </a:p>
          <a:p>
            <a:pPr marL="342900" indent="-342900">
              <a:buFontTx/>
              <a:buChar char="-"/>
            </a:pPr>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168268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51209" y="1085223"/>
            <a:ext cx="8631534" cy="3600986"/>
          </a:xfrm>
          <a:prstGeom prst="rect">
            <a:avLst/>
          </a:prstGeom>
          <a:noFill/>
        </p:spPr>
        <p:txBody>
          <a:bodyPr wrap="square" rtlCol="0">
            <a:spAutoFit/>
          </a:bodyPr>
          <a:lstStyle/>
          <a:p>
            <a:r>
              <a:rPr lang="fr-FR" sz="2800" dirty="0">
                <a:solidFill>
                  <a:srgbClr val="45A59D"/>
                </a:solidFill>
                <a:latin typeface="Work Sans" pitchFamily="2" charset="77"/>
              </a:rPr>
              <a:t>Le viol</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Code pénal (art. 222-23)</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Tout acte de pénétration sexuelle, de quelque nature qu'il soit, ou tout acte bucco-génital commis sur la personne d'autrui ou sur la personne de l'auteur par violence, contrainte, menace ou surprise est un viol.</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15 ans de prison et 1000 000 € d’amende</a:t>
            </a:r>
          </a:p>
          <a:p>
            <a:pPr marL="342900" indent="-342900">
              <a:buFontTx/>
              <a:buChar char="-"/>
            </a:pPr>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210813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51209" y="1085223"/>
            <a:ext cx="8631534" cy="6370975"/>
          </a:xfrm>
          <a:prstGeom prst="rect">
            <a:avLst/>
          </a:prstGeom>
          <a:noFill/>
        </p:spPr>
        <p:txBody>
          <a:bodyPr wrap="square" rtlCol="0">
            <a:spAutoFit/>
          </a:bodyPr>
          <a:lstStyle/>
          <a:p>
            <a:r>
              <a:rPr lang="fr-FR" sz="2800" dirty="0">
                <a:solidFill>
                  <a:srgbClr val="45A59D"/>
                </a:solidFill>
                <a:latin typeface="Work Sans" pitchFamily="2" charset="77"/>
              </a:rPr>
              <a:t>Les moyens d’actions</a:t>
            </a:r>
          </a:p>
          <a:p>
            <a:endParaRPr lang="fr-FR" sz="2000" dirty="0">
              <a:solidFill>
                <a:srgbClr val="424A54"/>
              </a:solidFill>
              <a:latin typeface="Work Sans" pitchFamily="2" charset="77"/>
            </a:endParaRPr>
          </a:p>
          <a:p>
            <a:r>
              <a:rPr lang="fr-FR" sz="2000" dirty="0">
                <a:solidFill>
                  <a:srgbClr val="45A59D"/>
                </a:solidFill>
                <a:latin typeface="Work Sans" pitchFamily="2" charset="77"/>
              </a:rPr>
              <a:t>Pour les victimes :</a:t>
            </a:r>
          </a:p>
          <a:p>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se confier ou signaler</a:t>
            </a:r>
          </a:p>
          <a:p>
            <a:pPr marL="342900" indent="-342900">
              <a:buFontTx/>
              <a:buChar char="-"/>
            </a:pPr>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porter plainte</a:t>
            </a:r>
          </a:p>
          <a:p>
            <a:pPr marL="342900" indent="-342900">
              <a:buFontTx/>
              <a:buChar char="-"/>
            </a:pPr>
            <a:endParaRPr lang="fr-FR" sz="2000" dirty="0">
              <a:solidFill>
                <a:srgbClr val="424A54"/>
              </a:solidFill>
              <a:latin typeface="Work Sans" pitchFamily="2" charset="77"/>
            </a:endParaRPr>
          </a:p>
          <a:p>
            <a:r>
              <a:rPr lang="fr-FR" sz="2000" dirty="0">
                <a:solidFill>
                  <a:srgbClr val="45A59D"/>
                </a:solidFill>
                <a:latin typeface="Work Sans" pitchFamily="2" charset="77"/>
              </a:rPr>
              <a:t>Pour l’administration (université ou CHRU) :</a:t>
            </a:r>
          </a:p>
          <a:p>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rappel à l’ordre</a:t>
            </a:r>
          </a:p>
          <a:p>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signalement procureur</a:t>
            </a:r>
          </a:p>
          <a:p>
            <a:pPr marL="342900" indent="-342900">
              <a:buFontTx/>
              <a:buChar char="-"/>
            </a:pPr>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engagement de poursuites disciplinaires</a:t>
            </a:r>
          </a:p>
          <a:p>
            <a:pPr marL="342900" indent="-342900">
              <a:buFontTx/>
              <a:buChar char="-"/>
            </a:pPr>
            <a:endParaRPr lang="fr-FR" sz="2000" dirty="0">
              <a:solidFill>
                <a:srgbClr val="424A54"/>
              </a:solidFill>
              <a:latin typeface="Work Sans" pitchFamily="2" charset="77"/>
            </a:endParaRPr>
          </a:p>
          <a:p>
            <a:pPr marL="342900" indent="-342900">
              <a:buFontTx/>
              <a:buChar char="-"/>
            </a:pPr>
            <a:r>
              <a:rPr lang="fr-FR" sz="2000" dirty="0">
                <a:solidFill>
                  <a:srgbClr val="424A54"/>
                </a:solidFill>
                <a:latin typeface="Work Sans" pitchFamily="2" charset="77"/>
              </a:rPr>
              <a:t>saisine d’autorités extérieures pour l’engagement de procédures disciplinaires</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203331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4A27DD4-E61B-4CEC-9ED3-CED2529B565A}"/>
              </a:ext>
            </a:extLst>
          </p:cNvPr>
          <p:cNvSpPr>
            <a:spLocks noGrp="1"/>
          </p:cNvSpPr>
          <p:nvPr>
            <p:ph type="body" sz="quarter" idx="13"/>
          </p:nvPr>
        </p:nvSpPr>
        <p:spPr/>
        <p:txBody>
          <a:bodyPr/>
          <a:lstStyle/>
          <a:p>
            <a:endParaRPr lang="fr-FR"/>
          </a:p>
        </p:txBody>
      </p:sp>
      <p:sp>
        <p:nvSpPr>
          <p:cNvPr id="4" name="ZoneTexte 3">
            <a:extLst>
              <a:ext uri="{FF2B5EF4-FFF2-40B4-BE49-F238E27FC236}">
                <a16:creationId xmlns:a16="http://schemas.microsoft.com/office/drawing/2014/main" id="{DFD37276-271C-47DE-BDD2-551392CF0095}"/>
              </a:ext>
            </a:extLst>
          </p:cNvPr>
          <p:cNvSpPr txBox="1"/>
          <p:nvPr/>
        </p:nvSpPr>
        <p:spPr>
          <a:xfrm>
            <a:off x="1024393" y="2505670"/>
            <a:ext cx="7095212" cy="923330"/>
          </a:xfrm>
          <a:prstGeom prst="rect">
            <a:avLst/>
          </a:prstGeom>
          <a:noFill/>
        </p:spPr>
        <p:txBody>
          <a:bodyPr wrap="none" rtlCol="0">
            <a:spAutoFit/>
          </a:bodyPr>
          <a:lstStyle/>
          <a:p>
            <a:r>
              <a:rPr lang="fr-FR" sz="5400" dirty="0">
                <a:latin typeface="Corbel" panose="020B0503020204020204" pitchFamily="34" charset="0"/>
              </a:rPr>
              <a:t>Merci de votre attention</a:t>
            </a:r>
          </a:p>
        </p:txBody>
      </p:sp>
    </p:spTree>
    <p:extLst>
      <p:ext uri="{BB962C8B-B14F-4D97-AF65-F5344CB8AC3E}">
        <p14:creationId xmlns:p14="http://schemas.microsoft.com/office/powerpoint/2010/main" val="91807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323528" y="2152556"/>
            <a:ext cx="7344816" cy="3024336"/>
          </a:xfrm>
          <a:prstGeom prst="rect">
            <a:avLst/>
          </a:prstGeom>
          <a:noFill/>
        </p:spPr>
        <p:txBody>
          <a:bodyPr wrap="square" lIns="0" tIns="0" rIns="0" bIns="0" rtlCol="0" anchor="ctr" anchorCtr="0">
            <a:noAutofit/>
          </a:bodyPr>
          <a:lstStyle/>
          <a:p>
            <a:r>
              <a:rPr lang="fr-FR" sz="4800" spc="100" dirty="0">
                <a:solidFill>
                  <a:srgbClr val="45A59D"/>
                </a:solidFill>
                <a:latin typeface="Corbel" panose="020B0503020204020204" pitchFamily="34" charset="0"/>
              </a:rPr>
              <a:t>C</a:t>
            </a:r>
            <a:r>
              <a:rPr lang="fr-FR" sz="4800" dirty="0">
                <a:solidFill>
                  <a:srgbClr val="45A59D"/>
                </a:solidFill>
                <a:latin typeface="Corbel" panose="020B0503020204020204" pitchFamily="34" charset="0"/>
              </a:rPr>
              <a:t>ellule d’écoute, d’accompagnement et de veille contre les Violences Sexistes et Sexuelles </a:t>
            </a:r>
            <a:endParaRPr lang="fr-FR" sz="4800" spc="100" dirty="0">
              <a:solidFill>
                <a:srgbClr val="45A59D"/>
              </a:solidFill>
              <a:latin typeface="Corbel" panose="020B0503020204020204" pitchFamily="34" charset="0"/>
            </a:endParaRPr>
          </a:p>
        </p:txBody>
      </p:sp>
      <p:pic>
        <p:nvPicPr>
          <p:cNvPr id="4" name="Image 3">
            <a:extLst>
              <a:ext uri="{FF2B5EF4-FFF2-40B4-BE49-F238E27FC236}">
                <a16:creationId xmlns:a16="http://schemas.microsoft.com/office/drawing/2014/main" id="{5D7DDA72-15AE-1342-803F-19CD05120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72818"/>
            <a:ext cx="4002798" cy="1440160"/>
          </a:xfrm>
          <a:prstGeom prst="rect">
            <a:avLst/>
          </a:prstGeom>
        </p:spPr>
      </p:pic>
    </p:spTree>
    <p:extLst>
      <p:ext uri="{BB962C8B-B14F-4D97-AF65-F5344CB8AC3E}">
        <p14:creationId xmlns:p14="http://schemas.microsoft.com/office/powerpoint/2010/main" val="2541226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63AC9-AA77-3E44-98E7-DF5BD6DEF1C4}"/>
              </a:ext>
            </a:extLst>
          </p:cNvPr>
          <p:cNvSpPr>
            <a:spLocks noGrp="1"/>
          </p:cNvSpPr>
          <p:nvPr>
            <p:ph type="title"/>
          </p:nvPr>
        </p:nvSpPr>
        <p:spPr>
          <a:xfrm>
            <a:off x="467544" y="365125"/>
            <a:ext cx="8208912" cy="5440139"/>
          </a:xfrm>
        </p:spPr>
        <p:txBody>
          <a:bodyPr/>
          <a:lstStyle/>
          <a:p>
            <a:pPr algn="l"/>
            <a:r>
              <a:rPr lang="fr-FR" sz="4000" dirty="0">
                <a:latin typeface="Corbel" panose="020B0503020204020204" pitchFamily="34" charset="0"/>
              </a:rPr>
              <a:t>Contexte</a:t>
            </a:r>
            <a:br>
              <a:rPr lang="fr-FR" b="0" dirty="0">
                <a:solidFill>
                  <a:schemeClr val="tx1"/>
                </a:solidFill>
                <a:latin typeface="Corbel" panose="020B0503020204020204" pitchFamily="34" charset="0"/>
              </a:rPr>
            </a:br>
            <a:br>
              <a:rPr lang="fr-FR" b="0" dirty="0">
                <a:solidFill>
                  <a:schemeClr val="tx1"/>
                </a:solidFill>
                <a:latin typeface="Corbel" panose="020B0503020204020204" pitchFamily="34" charset="0"/>
              </a:rPr>
            </a:br>
            <a:r>
              <a:rPr lang="fr-FR" b="0" dirty="0">
                <a:solidFill>
                  <a:schemeClr val="tx1"/>
                </a:solidFill>
                <a:latin typeface="Corbel" panose="020B0503020204020204" pitchFamily="34" charset="0"/>
              </a:rPr>
              <a:t>Au niveau national:</a:t>
            </a:r>
            <a:br>
              <a:rPr lang="fr-FR" b="0" dirty="0">
                <a:solidFill>
                  <a:schemeClr val="tx1"/>
                </a:solidFill>
                <a:latin typeface="Corbel" panose="020B0503020204020204" pitchFamily="34" charset="0"/>
              </a:rPr>
            </a:br>
            <a:r>
              <a:rPr lang="fr-FR" sz="2000" b="0" dirty="0">
                <a:solidFill>
                  <a:schemeClr val="tx1"/>
                </a:solidFill>
                <a:latin typeface="Corbel" panose="020B0503020204020204" pitchFamily="34" charset="0"/>
              </a:rPr>
              <a:t>Réglementation et demande sociale forte</a:t>
            </a:r>
            <a:br>
              <a:rPr lang="fr-FR" b="0" dirty="0">
                <a:solidFill>
                  <a:schemeClr val="tx1"/>
                </a:solidFill>
                <a:latin typeface="Corbel" panose="020B0503020204020204" pitchFamily="34" charset="0"/>
              </a:rPr>
            </a:br>
            <a:br>
              <a:rPr lang="fr-FR" b="0" dirty="0">
                <a:solidFill>
                  <a:schemeClr val="tx1"/>
                </a:solidFill>
                <a:latin typeface="Corbel" panose="020B0503020204020204" pitchFamily="34" charset="0"/>
              </a:rPr>
            </a:br>
            <a:r>
              <a:rPr lang="fr-FR" b="0" dirty="0">
                <a:solidFill>
                  <a:schemeClr val="tx1"/>
                </a:solidFill>
                <a:latin typeface="Corbel" panose="020B0503020204020204" pitchFamily="34" charset="0"/>
              </a:rPr>
              <a:t>À l’université de Tours</a:t>
            </a:r>
            <a:br>
              <a:rPr lang="fr-FR" b="0" dirty="0">
                <a:solidFill>
                  <a:schemeClr val="tx1"/>
                </a:solidFill>
                <a:latin typeface="Corbel" panose="020B0503020204020204" pitchFamily="34" charset="0"/>
              </a:rPr>
            </a:br>
            <a:r>
              <a:rPr lang="fr-FR" sz="2000" b="0" dirty="0">
                <a:solidFill>
                  <a:schemeClr val="tx1"/>
                </a:solidFill>
                <a:latin typeface="Corbel" panose="020B0503020204020204" pitchFamily="34" charset="0"/>
              </a:rPr>
              <a:t>Le protocole de prise en charge des situations de harcèlement, discrimination et violence 2019</a:t>
            </a:r>
            <a:br>
              <a:rPr lang="fr-FR" sz="2000" b="0" dirty="0">
                <a:solidFill>
                  <a:schemeClr val="tx1"/>
                </a:solidFill>
                <a:latin typeface="Corbel" panose="020B0503020204020204" pitchFamily="34" charset="0"/>
              </a:rPr>
            </a:br>
            <a:r>
              <a:rPr lang="fr-FR" sz="2000" b="0" dirty="0">
                <a:solidFill>
                  <a:schemeClr val="tx1"/>
                </a:solidFill>
                <a:latin typeface="Corbel" panose="020B0503020204020204" pitchFamily="34" charset="0"/>
              </a:rPr>
              <a:t>La signature du protocole départemental de prévention et de lutte contre les violences faites aux femmes 2019-2023</a:t>
            </a:r>
            <a:br>
              <a:rPr lang="fr-FR" sz="2000" b="0" dirty="0">
                <a:solidFill>
                  <a:schemeClr val="tx1"/>
                </a:solidFill>
                <a:latin typeface="Corbel" panose="020B0503020204020204" pitchFamily="34" charset="0"/>
              </a:rPr>
            </a:br>
            <a:r>
              <a:rPr lang="fr-FR" sz="2000" b="0" dirty="0">
                <a:solidFill>
                  <a:schemeClr val="tx1"/>
                </a:solidFill>
                <a:latin typeface="Corbel" panose="020B0503020204020204" pitchFamily="34" charset="0"/>
              </a:rPr>
              <a:t>Le plan pour l’égalité professionnelle entre les femmes et les hommes 2021-2024</a:t>
            </a:r>
            <a:br>
              <a:rPr lang="fr-FR" sz="2000" b="0" dirty="0">
                <a:solidFill>
                  <a:schemeClr val="tx1"/>
                </a:solidFill>
                <a:latin typeface="Corbel" panose="020B0503020204020204" pitchFamily="34" charset="0"/>
              </a:rPr>
            </a:br>
            <a:r>
              <a:rPr lang="fr-FR" sz="2000" b="0" dirty="0">
                <a:solidFill>
                  <a:schemeClr val="tx1"/>
                </a:solidFill>
                <a:latin typeface="Corbel" panose="020B0503020204020204" pitchFamily="34" charset="0"/>
              </a:rPr>
              <a:t>Le schéma directeur égalité 2022-2024</a:t>
            </a:r>
          </a:p>
        </p:txBody>
      </p:sp>
      <p:sp>
        <p:nvSpPr>
          <p:cNvPr id="4" name="Espace réservé du texte 3">
            <a:extLst>
              <a:ext uri="{FF2B5EF4-FFF2-40B4-BE49-F238E27FC236}">
                <a16:creationId xmlns:a16="http://schemas.microsoft.com/office/drawing/2014/main" id="{984FDFC7-1A65-DD4F-B7CA-DDC255D9A4CA}"/>
              </a:ext>
            </a:extLst>
          </p:cNvPr>
          <p:cNvSpPr>
            <a:spLocks noGrp="1"/>
          </p:cNvSpPr>
          <p:nvPr>
            <p:ph type="body" sz="quarter" idx="13"/>
          </p:nvPr>
        </p:nvSpPr>
        <p:spPr/>
        <p:txBody>
          <a:bodyPr/>
          <a:lstStyle/>
          <a:p>
            <a:endParaRPr lang="fr-FR"/>
          </a:p>
        </p:txBody>
      </p:sp>
      <p:sp>
        <p:nvSpPr>
          <p:cNvPr id="6" name="Shape 4500">
            <a:extLst>
              <a:ext uri="{FF2B5EF4-FFF2-40B4-BE49-F238E27FC236}">
                <a16:creationId xmlns:a16="http://schemas.microsoft.com/office/drawing/2014/main" id="{099EBD08-A4D7-4047-B730-A60C5E2BB3F5}"/>
              </a:ext>
            </a:extLst>
          </p:cNvPr>
          <p:cNvSpPr/>
          <p:nvPr/>
        </p:nvSpPr>
        <p:spPr>
          <a:xfrm>
            <a:off x="6300192" y="243141"/>
            <a:ext cx="187284" cy="243968"/>
          </a:xfrm>
          <a:custGeom>
            <a:avLst/>
            <a:gdLst/>
            <a:ahLst/>
            <a:cxnLst/>
            <a:rect l="0" t="0" r="0" b="0"/>
            <a:pathLst>
              <a:path w="120000" h="120000" extrusionOk="0">
                <a:moveTo>
                  <a:pt x="60000" y="0"/>
                </a:moveTo>
                <a:lnTo>
                  <a:pt x="60000" y="0"/>
                </a:lnTo>
                <a:cubicBezTo>
                  <a:pt x="26440" y="0"/>
                  <a:pt x="0" y="19967"/>
                  <a:pt x="0" y="45557"/>
                </a:cubicBezTo>
                <a:cubicBezTo>
                  <a:pt x="0" y="62617"/>
                  <a:pt x="48813" y="119806"/>
                  <a:pt x="60000" y="119806"/>
                </a:cubicBezTo>
                <a:cubicBezTo>
                  <a:pt x="71186" y="119806"/>
                  <a:pt x="119745" y="62617"/>
                  <a:pt x="119745" y="45557"/>
                </a:cubicBezTo>
                <a:cubicBezTo>
                  <a:pt x="119745" y="19967"/>
                  <a:pt x="93559" y="0"/>
                  <a:pt x="60000" y="0"/>
                </a:cubicBezTo>
                <a:close/>
                <a:moveTo>
                  <a:pt x="60000" y="108368"/>
                </a:moveTo>
                <a:lnTo>
                  <a:pt x="60000" y="108368"/>
                </a:lnTo>
                <a:cubicBezTo>
                  <a:pt x="52627" y="108368"/>
                  <a:pt x="11440" y="59903"/>
                  <a:pt x="11440" y="45557"/>
                </a:cubicBezTo>
                <a:cubicBezTo>
                  <a:pt x="11440" y="22681"/>
                  <a:pt x="33813" y="5621"/>
                  <a:pt x="60000" y="5621"/>
                </a:cubicBezTo>
                <a:cubicBezTo>
                  <a:pt x="86186" y="5621"/>
                  <a:pt x="108559" y="22681"/>
                  <a:pt x="108559" y="45557"/>
                </a:cubicBezTo>
                <a:cubicBezTo>
                  <a:pt x="108559" y="59903"/>
                  <a:pt x="67627" y="108368"/>
                  <a:pt x="60000" y="108368"/>
                </a:cubicBezTo>
                <a:close/>
                <a:moveTo>
                  <a:pt x="60000" y="25589"/>
                </a:moveTo>
                <a:lnTo>
                  <a:pt x="60000" y="25589"/>
                </a:lnTo>
                <a:cubicBezTo>
                  <a:pt x="45000" y="25589"/>
                  <a:pt x="33813" y="34119"/>
                  <a:pt x="33813" y="45557"/>
                </a:cubicBezTo>
                <a:cubicBezTo>
                  <a:pt x="33813" y="54087"/>
                  <a:pt x="45000" y="62617"/>
                  <a:pt x="60000" y="62617"/>
                </a:cubicBezTo>
                <a:cubicBezTo>
                  <a:pt x="75000" y="62617"/>
                  <a:pt x="86186" y="54087"/>
                  <a:pt x="86186" y="45557"/>
                </a:cubicBezTo>
                <a:cubicBezTo>
                  <a:pt x="86186" y="34119"/>
                  <a:pt x="75000" y="25589"/>
                  <a:pt x="60000" y="25589"/>
                </a:cubicBezTo>
                <a:close/>
                <a:moveTo>
                  <a:pt x="60000" y="56995"/>
                </a:moveTo>
                <a:lnTo>
                  <a:pt x="60000" y="56995"/>
                </a:lnTo>
                <a:cubicBezTo>
                  <a:pt x="52627" y="56995"/>
                  <a:pt x="45000" y="51179"/>
                  <a:pt x="45000" y="45557"/>
                </a:cubicBezTo>
                <a:cubicBezTo>
                  <a:pt x="45000" y="37027"/>
                  <a:pt x="52627" y="34119"/>
                  <a:pt x="60000" y="34119"/>
                </a:cubicBezTo>
                <a:cubicBezTo>
                  <a:pt x="67627" y="34119"/>
                  <a:pt x="75000" y="37027"/>
                  <a:pt x="75000" y="45557"/>
                </a:cubicBezTo>
                <a:cubicBezTo>
                  <a:pt x="75000" y="51179"/>
                  <a:pt x="67627" y="56995"/>
                  <a:pt x="60000" y="56995"/>
                </a:cubicBezTo>
                <a:close/>
              </a:path>
            </a:pathLst>
          </a:custGeom>
          <a:solidFill>
            <a:srgbClr val="FFFFFF"/>
          </a:solidFill>
          <a:ln>
            <a:noFill/>
          </a:ln>
        </p:spPr>
        <p:txBody>
          <a:bodyPr lIns="91425" tIns="45700" rIns="91425" bIns="45700" anchor="ctr" anchorCtr="0">
            <a:noAutofit/>
          </a:bodyPr>
          <a:lstStyle/>
          <a:p>
            <a:pPr marL="0" marR="0" lvl="0" indent="0" algn="l" rtl="0">
              <a:spcBef>
                <a:spcPts val="0"/>
              </a:spcBef>
              <a:buNone/>
            </a:pPr>
            <a:endParaRPr sz="3600">
              <a:solidFill>
                <a:schemeClr val="dk1"/>
              </a:solidFill>
              <a:latin typeface="Lato"/>
              <a:ea typeface="Lato"/>
              <a:cs typeface="Lato"/>
              <a:sym typeface="Lato"/>
            </a:endParaRPr>
          </a:p>
        </p:txBody>
      </p:sp>
    </p:spTree>
    <p:extLst>
      <p:ext uri="{BB962C8B-B14F-4D97-AF65-F5344CB8AC3E}">
        <p14:creationId xmlns:p14="http://schemas.microsoft.com/office/powerpoint/2010/main" val="1978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963AC9-AA77-3E44-98E7-DF5BD6DEF1C4}"/>
              </a:ext>
            </a:extLst>
          </p:cNvPr>
          <p:cNvSpPr>
            <a:spLocks noGrp="1"/>
          </p:cNvSpPr>
          <p:nvPr>
            <p:ph type="title"/>
          </p:nvPr>
        </p:nvSpPr>
        <p:spPr>
          <a:xfrm>
            <a:off x="359532" y="332656"/>
            <a:ext cx="8424936" cy="5184576"/>
          </a:xfrm>
        </p:spPr>
        <p:txBody>
          <a:bodyPr/>
          <a:lstStyle/>
          <a:p>
            <a:pPr algn="l"/>
            <a:br>
              <a:rPr lang="fr-FR" sz="2000" b="0" dirty="0">
                <a:solidFill>
                  <a:schemeClr val="tx1"/>
                </a:solidFill>
                <a:latin typeface="Work Sans" panose="00000500000000000000" pitchFamily="2" charset="0"/>
              </a:rPr>
            </a:br>
            <a:r>
              <a:rPr lang="fr-FR" sz="2000" b="0" dirty="0">
                <a:solidFill>
                  <a:schemeClr val="tx1"/>
                </a:solidFill>
                <a:latin typeface="Work Sans" panose="00000500000000000000" pitchFamily="2" charset="0"/>
              </a:rPr>
              <a:t> </a:t>
            </a:r>
            <a:r>
              <a:rPr lang="fr-FR" sz="4000" dirty="0">
                <a:latin typeface="Corbel" panose="020B0503020204020204" pitchFamily="34" charset="0"/>
              </a:rPr>
              <a:t>Rappel : l’université dispose d’outils et de ressources</a:t>
            </a:r>
            <a:br>
              <a:rPr lang="fr-FR" sz="2400" b="0" dirty="0">
                <a:solidFill>
                  <a:schemeClr val="tx1"/>
                </a:solidFill>
                <a:latin typeface="Corbel" panose="020B0503020204020204" pitchFamily="34" charset="0"/>
              </a:rPr>
            </a:br>
            <a:br>
              <a:rPr lang="fr-FR" sz="2400" b="0" dirty="0">
                <a:solidFill>
                  <a:schemeClr val="tx1"/>
                </a:solidFill>
                <a:latin typeface="Corbel" panose="020B0503020204020204" pitchFamily="34" charset="0"/>
              </a:rPr>
            </a:br>
            <a:br>
              <a:rPr lang="fr-FR" sz="2400" b="0" dirty="0">
                <a:solidFill>
                  <a:schemeClr val="tx1"/>
                </a:solidFill>
                <a:latin typeface="Corbel" panose="020B0503020204020204" pitchFamily="34" charset="0"/>
              </a:rPr>
            </a:br>
            <a:r>
              <a:rPr lang="fr-FR" sz="2400" b="0" dirty="0">
                <a:solidFill>
                  <a:schemeClr val="tx1"/>
                </a:solidFill>
                <a:latin typeface="Corbel" panose="020B0503020204020204" pitchFamily="34" charset="0"/>
              </a:rPr>
              <a:t>– </a:t>
            </a:r>
            <a:r>
              <a:rPr lang="fr-FR" b="0" dirty="0">
                <a:solidFill>
                  <a:schemeClr val="tx1"/>
                </a:solidFill>
                <a:latin typeface="Corbel" panose="020B0503020204020204" pitchFamily="34" charset="0"/>
              </a:rPr>
              <a:t>le </a:t>
            </a:r>
            <a:r>
              <a:rPr lang="fr-FR" dirty="0">
                <a:solidFill>
                  <a:schemeClr val="tx1"/>
                </a:solidFill>
                <a:latin typeface="Corbel" panose="020B0503020204020204" pitchFamily="34" charset="0"/>
              </a:rPr>
              <a:t>Service de Santé Universitaire </a:t>
            </a:r>
            <a:r>
              <a:rPr lang="fr-FR" b="0" dirty="0">
                <a:solidFill>
                  <a:schemeClr val="tx1"/>
                </a:solidFill>
                <a:latin typeface="Corbel" panose="020B0503020204020204" pitchFamily="34" charset="0"/>
              </a:rPr>
              <a:t>(SSU) pour les étudiant·es et le Relais Santé pour les personnels</a:t>
            </a:r>
            <a:br>
              <a:rPr lang="fr-FR" b="0" dirty="0">
                <a:solidFill>
                  <a:schemeClr val="tx1"/>
                </a:solidFill>
                <a:latin typeface="Corbel" panose="020B0503020204020204" pitchFamily="34" charset="0"/>
              </a:rPr>
            </a:br>
            <a:br>
              <a:rPr lang="fr-FR" b="0" dirty="0">
                <a:solidFill>
                  <a:schemeClr val="tx1"/>
                </a:solidFill>
                <a:latin typeface="Corbel" panose="020B0503020204020204" pitchFamily="34" charset="0"/>
              </a:rPr>
            </a:br>
            <a:r>
              <a:rPr lang="fr-FR" b="0" dirty="0">
                <a:solidFill>
                  <a:schemeClr val="tx1"/>
                </a:solidFill>
                <a:latin typeface="Corbel" panose="020B0503020204020204" pitchFamily="34" charset="0"/>
              </a:rPr>
              <a:t>– les </a:t>
            </a:r>
            <a:r>
              <a:rPr lang="fr-FR" dirty="0" err="1">
                <a:solidFill>
                  <a:schemeClr val="tx1"/>
                </a:solidFill>
                <a:latin typeface="Corbel" panose="020B0503020204020204" pitchFamily="34" charset="0"/>
              </a:rPr>
              <a:t>Correspondant·es</a:t>
            </a:r>
            <a:r>
              <a:rPr lang="fr-FR" dirty="0">
                <a:solidFill>
                  <a:schemeClr val="tx1"/>
                </a:solidFill>
                <a:latin typeface="Corbel" panose="020B0503020204020204" pitchFamily="34" charset="0"/>
              </a:rPr>
              <a:t> Égalité</a:t>
            </a:r>
            <a:r>
              <a:rPr lang="fr-FR" b="0" dirty="0">
                <a:solidFill>
                  <a:schemeClr val="tx1"/>
                </a:solidFill>
                <a:latin typeface="Corbel" panose="020B0503020204020204" pitchFamily="34" charset="0"/>
              </a:rPr>
              <a:t>, installé.es dans les services et composantes de l’université depuis septembre 2021</a:t>
            </a:r>
            <a:br>
              <a:rPr lang="fr-FR" sz="2400" b="0" dirty="0">
                <a:solidFill>
                  <a:schemeClr val="tx1"/>
                </a:solidFill>
                <a:latin typeface="Garamond" panose="02020404030301010803" pitchFamily="18" charset="0"/>
              </a:rPr>
            </a:br>
            <a:endParaRPr lang="fr-FR" sz="2400" b="0" dirty="0">
              <a:solidFill>
                <a:schemeClr val="tx1"/>
              </a:solidFill>
              <a:latin typeface="Garamond" panose="02020404030301010803" pitchFamily="18" charset="0"/>
            </a:endParaRPr>
          </a:p>
        </p:txBody>
      </p:sp>
      <p:sp>
        <p:nvSpPr>
          <p:cNvPr id="4" name="Espace réservé du texte 3">
            <a:extLst>
              <a:ext uri="{FF2B5EF4-FFF2-40B4-BE49-F238E27FC236}">
                <a16:creationId xmlns:a16="http://schemas.microsoft.com/office/drawing/2014/main" id="{984FDFC7-1A65-DD4F-B7CA-DDC255D9A4CA}"/>
              </a:ext>
            </a:extLst>
          </p:cNvPr>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8631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ADFFA00-1825-426E-8D86-56EAEA1969ED}"/>
              </a:ext>
            </a:extLst>
          </p:cNvPr>
          <p:cNvSpPr>
            <a:spLocks noGrp="1"/>
          </p:cNvSpPr>
          <p:nvPr>
            <p:ph type="title"/>
          </p:nvPr>
        </p:nvSpPr>
        <p:spPr/>
        <p:txBody>
          <a:bodyPr>
            <a:normAutofit fontScale="90000"/>
          </a:bodyPr>
          <a:lstStyle/>
          <a:p>
            <a:pPr algn="l"/>
            <a:r>
              <a:rPr lang="fr-FR" sz="4000" dirty="0">
                <a:latin typeface="Corbel" panose="020B0503020204020204" pitchFamily="34" charset="0"/>
              </a:rPr>
              <a:t>Composition de la cellule</a:t>
            </a:r>
            <a:br>
              <a:rPr lang="fr-FR" sz="2000" u="sng" dirty="0">
                <a:latin typeface="Corbel" panose="020B0503020204020204" pitchFamily="34" charset="0"/>
              </a:rPr>
            </a:br>
            <a:endParaRPr lang="fr-FR" sz="2000" u="sng" dirty="0">
              <a:latin typeface="Corbel" panose="020B0503020204020204" pitchFamily="34" charset="0"/>
            </a:endParaRPr>
          </a:p>
        </p:txBody>
      </p:sp>
      <p:sp>
        <p:nvSpPr>
          <p:cNvPr id="6" name="Espace réservé du texte 5">
            <a:extLst>
              <a:ext uri="{FF2B5EF4-FFF2-40B4-BE49-F238E27FC236}">
                <a16:creationId xmlns:a16="http://schemas.microsoft.com/office/drawing/2014/main" id="{47E04B10-1FBF-4759-A1FF-EB8F0100A3EF}"/>
              </a:ext>
            </a:extLst>
          </p:cNvPr>
          <p:cNvSpPr>
            <a:spLocks noGrp="1"/>
          </p:cNvSpPr>
          <p:nvPr>
            <p:ph type="body" sz="quarter" idx="13"/>
          </p:nvPr>
        </p:nvSpPr>
        <p:spPr/>
        <p:txBody>
          <a:bodyPr/>
          <a:lstStyle/>
          <a:p>
            <a:endParaRPr lang="fr-FR"/>
          </a:p>
        </p:txBody>
      </p:sp>
      <p:sp>
        <p:nvSpPr>
          <p:cNvPr id="5" name="ZoneTexte 4">
            <a:extLst>
              <a:ext uri="{FF2B5EF4-FFF2-40B4-BE49-F238E27FC236}">
                <a16:creationId xmlns:a16="http://schemas.microsoft.com/office/drawing/2014/main" id="{4B257202-3E5E-4871-B9DC-B7EA9D07D4DF}"/>
              </a:ext>
            </a:extLst>
          </p:cNvPr>
          <p:cNvSpPr txBox="1"/>
          <p:nvPr/>
        </p:nvSpPr>
        <p:spPr>
          <a:xfrm>
            <a:off x="457200" y="1125834"/>
            <a:ext cx="7632848" cy="5016758"/>
          </a:xfrm>
          <a:prstGeom prst="rect">
            <a:avLst/>
          </a:prstGeom>
          <a:noFill/>
        </p:spPr>
        <p:txBody>
          <a:bodyPr wrap="square" rtlCol="0">
            <a:spAutoFit/>
          </a:bodyPr>
          <a:lstStyle/>
          <a:p>
            <a:pPr lvl="0"/>
            <a:r>
              <a:rPr lang="fr-FR" sz="2000" dirty="0">
                <a:latin typeface="Corbel" panose="020B0503020204020204" pitchFamily="34" charset="0"/>
              </a:rPr>
              <a:t>. VP en charge de la santé, du handicap et de l’accompagnement social des étudiant·es </a:t>
            </a:r>
          </a:p>
          <a:p>
            <a:pPr lvl="0"/>
            <a:r>
              <a:rPr lang="fr-FR" sz="2000" dirty="0">
                <a:latin typeface="Corbel" panose="020B0503020204020204" pitchFamily="34" charset="0"/>
              </a:rPr>
              <a:t>. VP en charge des conditions de travail, des relations sociales et humaines, du handicap et de la lutte contre les discriminations </a:t>
            </a:r>
          </a:p>
          <a:p>
            <a:pPr lvl="0"/>
            <a:r>
              <a:rPr lang="fr-FR" sz="2000" dirty="0">
                <a:latin typeface="Corbel" panose="020B0503020204020204" pitchFamily="34" charset="0"/>
              </a:rPr>
              <a:t>. représentant·e de la DAJP</a:t>
            </a:r>
          </a:p>
          <a:p>
            <a:pPr lvl="0"/>
            <a:r>
              <a:rPr lang="fr-FR" sz="2000" dirty="0">
                <a:latin typeface="Corbel" panose="020B0503020204020204" pitchFamily="34" charset="0"/>
              </a:rPr>
              <a:t>. directeur·rice du SSU </a:t>
            </a:r>
          </a:p>
          <a:p>
            <a:pPr lvl="0"/>
            <a:r>
              <a:rPr lang="fr-FR" sz="2000" dirty="0">
                <a:latin typeface="Corbel" panose="020B0503020204020204" pitchFamily="34" charset="0"/>
              </a:rPr>
              <a:t>. conseiller·e conjugal·e du SSU </a:t>
            </a:r>
          </a:p>
          <a:p>
            <a:pPr lvl="0"/>
            <a:r>
              <a:rPr lang="fr-FR" sz="2000" dirty="0">
                <a:latin typeface="Corbel" panose="020B0503020204020204" pitchFamily="34" charset="0"/>
              </a:rPr>
              <a:t>. médecin du travail ; le ou la psychologue du travail </a:t>
            </a:r>
          </a:p>
          <a:p>
            <a:pPr lvl="0"/>
            <a:r>
              <a:rPr lang="fr-FR" sz="2000" dirty="0">
                <a:latin typeface="Corbel" panose="020B0503020204020204" pitchFamily="34" charset="0"/>
              </a:rPr>
              <a:t>. assistant·e social·e des personnels </a:t>
            </a:r>
          </a:p>
          <a:p>
            <a:pPr lvl="0"/>
            <a:r>
              <a:rPr lang="fr-FR" sz="2000" dirty="0">
                <a:latin typeface="Corbel" panose="020B0503020204020204" pitchFamily="34" charset="0"/>
              </a:rPr>
              <a:t>. responsable administratif.ve de la Mission Égalité</a:t>
            </a:r>
          </a:p>
          <a:p>
            <a:pPr lvl="0"/>
            <a:r>
              <a:rPr lang="fr-FR" sz="2000" dirty="0">
                <a:latin typeface="Corbel" panose="020B0503020204020204" pitchFamily="34" charset="0"/>
              </a:rPr>
              <a:t>. directeur·rice des Ressources Humaines </a:t>
            </a:r>
          </a:p>
          <a:p>
            <a:pPr lvl="0"/>
            <a:r>
              <a:rPr lang="fr-FR" sz="2000" dirty="0">
                <a:latin typeface="Corbel" panose="020B0503020204020204" pitchFamily="34" charset="0"/>
              </a:rPr>
              <a:t>. personne qualifiée sur la question des VSS et membre de l’université de Tours</a:t>
            </a:r>
          </a:p>
          <a:p>
            <a:pPr lvl="0"/>
            <a:r>
              <a:rPr lang="fr-FR" sz="2000" dirty="0">
                <a:latin typeface="Corbel" panose="020B0503020204020204" pitchFamily="34" charset="0"/>
              </a:rPr>
              <a:t>. 2 représentant·e·s du personnel au CHSCT désigné·e·s pour une durée de 3 ans </a:t>
            </a:r>
          </a:p>
          <a:p>
            <a:pPr lvl="0"/>
            <a:r>
              <a:rPr lang="fr-FR" sz="2000" dirty="0">
                <a:latin typeface="Corbel" panose="020B0503020204020204" pitchFamily="34" charset="0"/>
              </a:rPr>
              <a:t>. 2 représentant.es étudiant.es élu.es au CAC pour 2 ans</a:t>
            </a:r>
          </a:p>
        </p:txBody>
      </p:sp>
    </p:spTree>
    <p:extLst>
      <p:ext uri="{BB962C8B-B14F-4D97-AF65-F5344CB8AC3E}">
        <p14:creationId xmlns:p14="http://schemas.microsoft.com/office/powerpoint/2010/main" val="151819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ADFFA00-1825-426E-8D86-56EAEA1969ED}"/>
              </a:ext>
            </a:extLst>
          </p:cNvPr>
          <p:cNvSpPr>
            <a:spLocks noGrp="1"/>
          </p:cNvSpPr>
          <p:nvPr>
            <p:ph type="title"/>
          </p:nvPr>
        </p:nvSpPr>
        <p:spPr/>
        <p:txBody>
          <a:bodyPr>
            <a:normAutofit fontScale="90000"/>
          </a:bodyPr>
          <a:lstStyle/>
          <a:p>
            <a:pPr algn="l"/>
            <a:r>
              <a:rPr lang="fr-FR" sz="4000" dirty="0">
                <a:latin typeface="Corbel" panose="020B0503020204020204" pitchFamily="34" charset="0"/>
              </a:rPr>
              <a:t>Fonctionnement de la cellule</a:t>
            </a:r>
            <a:br>
              <a:rPr lang="fr-FR" sz="2400" u="sng" dirty="0">
                <a:latin typeface="Corbel" panose="020B0503020204020204" pitchFamily="34" charset="0"/>
              </a:rPr>
            </a:br>
            <a:endParaRPr lang="fr-FR" sz="2400" u="sng" dirty="0">
              <a:latin typeface="Corbel" panose="020B0503020204020204" pitchFamily="34" charset="0"/>
            </a:endParaRPr>
          </a:p>
        </p:txBody>
      </p:sp>
      <p:sp>
        <p:nvSpPr>
          <p:cNvPr id="6" name="Espace réservé du texte 5">
            <a:extLst>
              <a:ext uri="{FF2B5EF4-FFF2-40B4-BE49-F238E27FC236}">
                <a16:creationId xmlns:a16="http://schemas.microsoft.com/office/drawing/2014/main" id="{47E04B10-1FBF-4759-A1FF-EB8F0100A3EF}"/>
              </a:ext>
            </a:extLst>
          </p:cNvPr>
          <p:cNvSpPr>
            <a:spLocks noGrp="1"/>
          </p:cNvSpPr>
          <p:nvPr>
            <p:ph type="body" sz="quarter" idx="13"/>
          </p:nvPr>
        </p:nvSpPr>
        <p:spPr/>
        <p:txBody>
          <a:bodyPr/>
          <a:lstStyle/>
          <a:p>
            <a:endParaRPr lang="fr-FR"/>
          </a:p>
        </p:txBody>
      </p:sp>
      <p:sp>
        <p:nvSpPr>
          <p:cNvPr id="2" name="ZoneTexte 1">
            <a:extLst>
              <a:ext uri="{FF2B5EF4-FFF2-40B4-BE49-F238E27FC236}">
                <a16:creationId xmlns:a16="http://schemas.microsoft.com/office/drawing/2014/main" id="{6BE53E31-C3AD-7B43-8C37-751EBE403F6A}"/>
              </a:ext>
            </a:extLst>
          </p:cNvPr>
          <p:cNvSpPr txBox="1"/>
          <p:nvPr/>
        </p:nvSpPr>
        <p:spPr>
          <a:xfrm>
            <a:off x="318356" y="1166842"/>
            <a:ext cx="8507287" cy="4524315"/>
          </a:xfrm>
          <a:prstGeom prst="rect">
            <a:avLst/>
          </a:prstGeom>
          <a:noFill/>
        </p:spPr>
        <p:txBody>
          <a:bodyPr wrap="square" rtlCol="0">
            <a:spAutoFit/>
          </a:bodyPr>
          <a:lstStyle/>
          <a:p>
            <a:r>
              <a:rPr lang="fr-FR" sz="2400" dirty="0">
                <a:latin typeface="Corbel" panose="020B0503020204020204" pitchFamily="34" charset="0"/>
              </a:rPr>
              <a:t>– deux cercles concentriques : une cellule restreinte / une cellule élargie</a:t>
            </a:r>
          </a:p>
          <a:p>
            <a:endParaRPr lang="fr-FR" sz="2400" dirty="0">
              <a:latin typeface="Corbel" panose="020B0503020204020204" pitchFamily="34" charset="0"/>
            </a:endParaRPr>
          </a:p>
          <a:p>
            <a:r>
              <a:rPr lang="fr-FR" sz="2400" dirty="0">
                <a:latin typeface="Corbel" panose="020B0503020204020204" pitchFamily="34" charset="0"/>
              </a:rPr>
              <a:t>– une composition et des missions différenciées</a:t>
            </a:r>
          </a:p>
          <a:p>
            <a:endParaRPr lang="fr-FR" sz="2400" dirty="0">
              <a:latin typeface="Corbel" panose="020B0503020204020204" pitchFamily="34" charset="0"/>
            </a:endParaRPr>
          </a:p>
          <a:p>
            <a:r>
              <a:rPr lang="fr-FR" sz="2400" dirty="0">
                <a:latin typeface="Corbel" panose="020B0503020204020204" pitchFamily="34" charset="0"/>
              </a:rPr>
              <a:t>– objectifs : une professionnalisation et une pluridisciplinarité</a:t>
            </a:r>
          </a:p>
          <a:p>
            <a:endParaRPr lang="fr-FR" sz="2400" dirty="0">
              <a:latin typeface="Corbel" panose="020B0503020204020204" pitchFamily="34" charset="0"/>
            </a:endParaRPr>
          </a:p>
          <a:p>
            <a:r>
              <a:rPr lang="fr-FR" sz="2400" dirty="0">
                <a:latin typeface="Corbel" panose="020B0503020204020204" pitchFamily="34" charset="0"/>
              </a:rPr>
              <a:t>– formation des personnes membres de la cellule: écoute active et VSS</a:t>
            </a:r>
          </a:p>
          <a:p>
            <a:endParaRPr lang="fr-FR" sz="2400" dirty="0">
              <a:latin typeface="Corbel" panose="020B0503020204020204" pitchFamily="34" charset="0"/>
            </a:endParaRPr>
          </a:p>
          <a:p>
            <a:r>
              <a:rPr lang="fr-FR" sz="2400" dirty="0">
                <a:latin typeface="Corbel" panose="020B0503020204020204" pitchFamily="34" charset="0"/>
              </a:rPr>
              <a:t>– un espace de veille, de réflexion et d’action sur la prévention : bilan annuel devant le CAC et le CHSCT</a:t>
            </a:r>
          </a:p>
        </p:txBody>
      </p:sp>
    </p:spTree>
    <p:extLst>
      <p:ext uri="{BB962C8B-B14F-4D97-AF65-F5344CB8AC3E}">
        <p14:creationId xmlns:p14="http://schemas.microsoft.com/office/powerpoint/2010/main" val="1565044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ADFFA00-1825-426E-8D86-56EAEA1969ED}"/>
              </a:ext>
            </a:extLst>
          </p:cNvPr>
          <p:cNvSpPr>
            <a:spLocks noGrp="1"/>
          </p:cNvSpPr>
          <p:nvPr>
            <p:ph type="title"/>
          </p:nvPr>
        </p:nvSpPr>
        <p:spPr/>
        <p:txBody>
          <a:bodyPr>
            <a:normAutofit fontScale="90000"/>
          </a:bodyPr>
          <a:lstStyle/>
          <a:p>
            <a:pPr algn="l"/>
            <a:r>
              <a:rPr lang="fr-FR" sz="4000" dirty="0">
                <a:latin typeface="Corbel" panose="020B0503020204020204" pitchFamily="34" charset="0"/>
              </a:rPr>
              <a:t>Procédure</a:t>
            </a:r>
            <a:br>
              <a:rPr lang="fr-FR" sz="2000" u="sng" dirty="0">
                <a:latin typeface="Corbel" panose="020B0503020204020204" pitchFamily="34" charset="0"/>
              </a:rPr>
            </a:br>
            <a:endParaRPr lang="fr-FR" sz="2000" u="sng" dirty="0">
              <a:latin typeface="Corbel" panose="020B0503020204020204" pitchFamily="34" charset="0"/>
            </a:endParaRPr>
          </a:p>
        </p:txBody>
      </p:sp>
      <p:sp>
        <p:nvSpPr>
          <p:cNvPr id="6" name="Espace réservé du texte 5">
            <a:extLst>
              <a:ext uri="{FF2B5EF4-FFF2-40B4-BE49-F238E27FC236}">
                <a16:creationId xmlns:a16="http://schemas.microsoft.com/office/drawing/2014/main" id="{47E04B10-1FBF-4759-A1FF-EB8F0100A3EF}"/>
              </a:ext>
            </a:extLst>
          </p:cNvPr>
          <p:cNvSpPr>
            <a:spLocks noGrp="1"/>
          </p:cNvSpPr>
          <p:nvPr>
            <p:ph type="body" sz="quarter" idx="13"/>
          </p:nvPr>
        </p:nvSpPr>
        <p:spPr/>
        <p:txBody>
          <a:bodyPr/>
          <a:lstStyle/>
          <a:p>
            <a:endParaRPr lang="fr-FR"/>
          </a:p>
        </p:txBody>
      </p:sp>
      <p:sp>
        <p:nvSpPr>
          <p:cNvPr id="2" name="ZoneTexte 1">
            <a:extLst>
              <a:ext uri="{FF2B5EF4-FFF2-40B4-BE49-F238E27FC236}">
                <a16:creationId xmlns:a16="http://schemas.microsoft.com/office/drawing/2014/main" id="{935AAB3C-EE9E-C84F-9579-2DB5DDF6955E}"/>
              </a:ext>
            </a:extLst>
          </p:cNvPr>
          <p:cNvSpPr txBox="1"/>
          <p:nvPr/>
        </p:nvSpPr>
        <p:spPr>
          <a:xfrm>
            <a:off x="755576" y="1536174"/>
            <a:ext cx="7632848" cy="3785652"/>
          </a:xfrm>
          <a:prstGeom prst="rect">
            <a:avLst/>
          </a:prstGeom>
          <a:noFill/>
        </p:spPr>
        <p:txBody>
          <a:bodyPr wrap="square" rtlCol="0">
            <a:spAutoFit/>
          </a:bodyPr>
          <a:lstStyle/>
          <a:p>
            <a:r>
              <a:rPr lang="fr-FR" sz="2400" dirty="0">
                <a:latin typeface="Corbel" panose="020B0503020204020204" pitchFamily="34" charset="0"/>
              </a:rPr>
              <a:t>– plusieurs étapes qui vont du signalement à la réunion collective, en passant par une phase d’écoute,</a:t>
            </a:r>
          </a:p>
          <a:p>
            <a:endParaRPr lang="fr-FR" sz="2400" dirty="0">
              <a:latin typeface="Corbel" panose="020B0503020204020204" pitchFamily="34" charset="0"/>
            </a:endParaRPr>
          </a:p>
          <a:p>
            <a:r>
              <a:rPr lang="fr-FR" sz="2400" dirty="0">
                <a:latin typeface="Corbel" panose="020B0503020204020204" pitchFamily="34" charset="0"/>
              </a:rPr>
              <a:t>– élaboration d’un rapport d’analyse,</a:t>
            </a:r>
          </a:p>
          <a:p>
            <a:endParaRPr lang="fr-FR" sz="2400" dirty="0">
              <a:latin typeface="Corbel" panose="020B0503020204020204" pitchFamily="34" charset="0"/>
            </a:endParaRPr>
          </a:p>
          <a:p>
            <a:r>
              <a:rPr lang="fr-FR" sz="2400" dirty="0">
                <a:latin typeface="Corbel" panose="020B0503020204020204" pitchFamily="34" charset="0"/>
              </a:rPr>
              <a:t>– des propositions formulées par la cellule élargie et adressées à la gouvernance et à l’administration de l’établissement,</a:t>
            </a:r>
          </a:p>
          <a:p>
            <a:endParaRPr lang="fr-FR" sz="2400" dirty="0">
              <a:latin typeface="Corbel" panose="020B0503020204020204" pitchFamily="34" charset="0"/>
            </a:endParaRPr>
          </a:p>
          <a:p>
            <a:r>
              <a:rPr lang="fr-FR" sz="2400" dirty="0">
                <a:latin typeface="Corbel" panose="020B0503020204020204" pitchFamily="34" charset="0"/>
              </a:rPr>
              <a:t>– un bilan avec la personne concernée.</a:t>
            </a:r>
          </a:p>
        </p:txBody>
      </p:sp>
    </p:spTree>
    <p:extLst>
      <p:ext uri="{BB962C8B-B14F-4D97-AF65-F5344CB8AC3E}">
        <p14:creationId xmlns:p14="http://schemas.microsoft.com/office/powerpoint/2010/main" val="98032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2"/>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3"/>
          <a:stretch>
            <a:fillRect/>
          </a:stretch>
        </p:blipFill>
        <p:spPr>
          <a:xfrm>
            <a:off x="199828" y="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81354" y="1093162"/>
            <a:ext cx="8531050" cy="5016758"/>
          </a:xfrm>
          <a:prstGeom prst="rect">
            <a:avLst/>
          </a:prstGeom>
          <a:noFill/>
        </p:spPr>
        <p:txBody>
          <a:bodyPr wrap="square" rtlCol="0">
            <a:spAutoFit/>
          </a:bodyPr>
          <a:lstStyle/>
          <a:p>
            <a:r>
              <a:rPr lang="fr-FR" sz="3200" dirty="0">
                <a:solidFill>
                  <a:srgbClr val="45A59D"/>
                </a:solidFill>
                <a:latin typeface="Work Sans" pitchFamily="2" charset="77"/>
              </a:rPr>
              <a:t>Les violences sexuelles et sexistes (VSS)</a:t>
            </a:r>
          </a:p>
          <a:p>
            <a:endParaRPr lang="fr-FR" sz="2400" dirty="0">
              <a:solidFill>
                <a:srgbClr val="424A54"/>
              </a:solidFill>
              <a:latin typeface="Work Sans" pitchFamily="2" charset="77"/>
            </a:endParaRPr>
          </a:p>
          <a:p>
            <a:pPr marL="285750" indent="-285750">
              <a:buFontTx/>
              <a:buChar char="-"/>
            </a:pPr>
            <a:r>
              <a:rPr lang="fr-FR" sz="2400" dirty="0">
                <a:solidFill>
                  <a:srgbClr val="424A54"/>
                </a:solidFill>
                <a:latin typeface="Work Sans" pitchFamily="2" charset="77"/>
              </a:rPr>
              <a:t>les agissements sexistes</a:t>
            </a:r>
          </a:p>
          <a:p>
            <a:pPr marL="285750" indent="-285750">
              <a:buFontTx/>
              <a:buChar char="-"/>
            </a:pPr>
            <a:endParaRPr lang="fr-FR" sz="2400" dirty="0">
              <a:solidFill>
                <a:srgbClr val="424A54"/>
              </a:solidFill>
              <a:latin typeface="Work Sans" pitchFamily="2" charset="77"/>
            </a:endParaRPr>
          </a:p>
          <a:p>
            <a:pPr marL="285750" indent="-285750">
              <a:buFontTx/>
              <a:buChar char="-"/>
            </a:pPr>
            <a:r>
              <a:rPr lang="fr-FR" sz="2400" dirty="0">
                <a:solidFill>
                  <a:srgbClr val="424A54"/>
                </a:solidFill>
                <a:latin typeface="Work Sans" pitchFamily="2" charset="77"/>
              </a:rPr>
              <a:t>l’exhibition sexuelle</a:t>
            </a:r>
          </a:p>
          <a:p>
            <a:pPr marL="285750" indent="-285750">
              <a:buFontTx/>
              <a:buChar char="-"/>
            </a:pPr>
            <a:endParaRPr lang="fr-FR" sz="2400" dirty="0">
              <a:solidFill>
                <a:srgbClr val="424A54"/>
              </a:solidFill>
              <a:latin typeface="Work Sans" pitchFamily="2" charset="77"/>
            </a:endParaRPr>
          </a:p>
          <a:p>
            <a:pPr marL="285750" indent="-285750">
              <a:buFontTx/>
              <a:buChar char="-"/>
            </a:pPr>
            <a:r>
              <a:rPr lang="fr-FR" sz="2400" dirty="0">
                <a:solidFill>
                  <a:srgbClr val="424A54"/>
                </a:solidFill>
                <a:latin typeface="Work Sans" pitchFamily="2" charset="77"/>
              </a:rPr>
              <a:t>le harcèlement sexuel</a:t>
            </a:r>
          </a:p>
          <a:p>
            <a:pPr marL="285750" indent="-285750">
              <a:buFontTx/>
              <a:buChar char="-"/>
            </a:pPr>
            <a:endParaRPr lang="fr-FR" sz="2400" dirty="0">
              <a:solidFill>
                <a:srgbClr val="424A54"/>
              </a:solidFill>
              <a:latin typeface="Work Sans" pitchFamily="2" charset="77"/>
            </a:endParaRPr>
          </a:p>
          <a:p>
            <a:pPr marL="285750" indent="-285750">
              <a:buFontTx/>
              <a:buChar char="-"/>
            </a:pPr>
            <a:r>
              <a:rPr lang="fr-FR" sz="2400" dirty="0">
                <a:solidFill>
                  <a:srgbClr val="424A54"/>
                </a:solidFill>
                <a:latin typeface="Work Sans" pitchFamily="2" charset="77"/>
              </a:rPr>
              <a:t>l’agression sexuelle</a:t>
            </a:r>
          </a:p>
          <a:p>
            <a:pPr marL="285750" indent="-285750">
              <a:buFontTx/>
              <a:buChar char="-"/>
            </a:pPr>
            <a:endParaRPr lang="fr-FR" sz="2400" dirty="0">
              <a:solidFill>
                <a:srgbClr val="424A54"/>
              </a:solidFill>
              <a:latin typeface="Work Sans" pitchFamily="2" charset="77"/>
            </a:endParaRPr>
          </a:p>
          <a:p>
            <a:pPr marL="285750" indent="-285750">
              <a:buFontTx/>
              <a:buChar char="-"/>
            </a:pPr>
            <a:r>
              <a:rPr lang="fr-FR" sz="2400" dirty="0">
                <a:solidFill>
                  <a:srgbClr val="424A54"/>
                </a:solidFill>
                <a:latin typeface="Work Sans" pitchFamily="2" charset="77"/>
              </a:rPr>
              <a:t>le viol</a:t>
            </a:r>
          </a:p>
          <a:p>
            <a:pPr marL="285750" indent="-285750">
              <a:buFontTx/>
              <a:buChar char="-"/>
            </a:pPr>
            <a:endParaRPr lang="fr-FR" sz="2400" dirty="0">
              <a:solidFill>
                <a:srgbClr val="424A54"/>
              </a:solidFill>
              <a:latin typeface="Work Sans" pitchFamily="2" charset="77"/>
            </a:endParaRPr>
          </a:p>
          <a:p>
            <a:pPr marL="285750" indent="-285750">
              <a:buFontTx/>
              <a:buChar char="-"/>
            </a:pPr>
            <a:r>
              <a:rPr lang="fr-FR" sz="2400" dirty="0">
                <a:solidFill>
                  <a:srgbClr val="424A54"/>
                </a:solidFill>
                <a:latin typeface="Work Sans" pitchFamily="2" charset="77"/>
              </a:rPr>
              <a:t>les moyens d’action</a:t>
            </a:r>
          </a:p>
        </p:txBody>
      </p:sp>
    </p:spTree>
    <p:extLst>
      <p:ext uri="{BB962C8B-B14F-4D97-AF65-F5344CB8AC3E}">
        <p14:creationId xmlns:p14="http://schemas.microsoft.com/office/powerpoint/2010/main" val="123947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3ACB5429-8F52-4673-A2CF-99088CEDE0B7}"/>
              </a:ext>
            </a:extLst>
          </p:cNvPr>
          <p:cNvSpPr>
            <a:spLocks noGrp="1"/>
          </p:cNvSpPr>
          <p:nvPr>
            <p:ph type="body" sz="quarter" idx="13"/>
          </p:nvPr>
        </p:nvSpPr>
        <p:spPr/>
        <p:txBody>
          <a:bodyPr/>
          <a:lstStyle/>
          <a:p>
            <a:endParaRPr lang="fr-FR"/>
          </a:p>
        </p:txBody>
      </p:sp>
      <p:sp>
        <p:nvSpPr>
          <p:cNvPr id="5" name="ZoneTexte 4">
            <a:extLst>
              <a:ext uri="{FF2B5EF4-FFF2-40B4-BE49-F238E27FC236}">
                <a16:creationId xmlns:a16="http://schemas.microsoft.com/office/drawing/2014/main" id="{BC45352D-D73B-4412-8A0E-608261C59048}"/>
              </a:ext>
            </a:extLst>
          </p:cNvPr>
          <p:cNvSpPr txBox="1"/>
          <p:nvPr/>
        </p:nvSpPr>
        <p:spPr>
          <a:xfrm>
            <a:off x="683567" y="1274277"/>
            <a:ext cx="7776864" cy="2308324"/>
          </a:xfrm>
          <a:prstGeom prst="rect">
            <a:avLst/>
          </a:prstGeom>
          <a:noFill/>
        </p:spPr>
        <p:txBody>
          <a:bodyPr wrap="square" rtlCol="0">
            <a:spAutoFit/>
          </a:bodyPr>
          <a:lstStyle/>
          <a:p>
            <a:pPr algn="ctr"/>
            <a:r>
              <a:rPr lang="fr-FR" sz="4800" dirty="0">
                <a:latin typeface="Corbel" panose="020B0503020204020204" pitchFamily="34" charset="0"/>
              </a:rPr>
              <a:t>Vous êtes victime ou témoin, comment la joindre?</a:t>
            </a:r>
          </a:p>
          <a:p>
            <a:pPr algn="ctr"/>
            <a:endParaRPr lang="fr-FR" sz="4800" dirty="0">
              <a:latin typeface="Corbel" panose="020B0503020204020204" pitchFamily="34" charset="0"/>
            </a:endParaRPr>
          </a:p>
        </p:txBody>
      </p:sp>
      <p:sp>
        <p:nvSpPr>
          <p:cNvPr id="4" name="ZoneTexte 3">
            <a:extLst>
              <a:ext uri="{FF2B5EF4-FFF2-40B4-BE49-F238E27FC236}">
                <a16:creationId xmlns:a16="http://schemas.microsoft.com/office/drawing/2014/main" id="{33DEEBC0-5F32-4B1A-B3C6-5631F8E6141F}"/>
              </a:ext>
            </a:extLst>
          </p:cNvPr>
          <p:cNvSpPr txBox="1"/>
          <p:nvPr/>
        </p:nvSpPr>
        <p:spPr>
          <a:xfrm>
            <a:off x="1552583" y="3789040"/>
            <a:ext cx="6038833" cy="1015663"/>
          </a:xfrm>
          <a:prstGeom prst="rect">
            <a:avLst/>
          </a:prstGeom>
          <a:noFill/>
        </p:spPr>
        <p:txBody>
          <a:bodyPr wrap="none" rtlCol="0">
            <a:spAutoFit/>
          </a:bodyPr>
          <a:lstStyle/>
          <a:p>
            <a:pPr algn="ctr"/>
            <a:r>
              <a:rPr lang="fr-FR" sz="6000">
                <a:latin typeface="Corbel" panose="020B0503020204020204" pitchFamily="34" charset="0"/>
                <a:hlinkClick r:id="rId2"/>
              </a:rPr>
              <a:t>vss@univ-tours.fr</a:t>
            </a:r>
            <a:r>
              <a:rPr lang="fr-FR" sz="6000">
                <a:latin typeface="Corbel" panose="020B0503020204020204" pitchFamily="34" charset="0"/>
              </a:rPr>
              <a:t> </a:t>
            </a:r>
            <a:endParaRPr lang="fr-FR" sz="6000" dirty="0">
              <a:latin typeface="Corbel" panose="020B0503020204020204" pitchFamily="34" charset="0"/>
            </a:endParaRPr>
          </a:p>
        </p:txBody>
      </p:sp>
    </p:spTree>
    <p:extLst>
      <p:ext uri="{BB962C8B-B14F-4D97-AF65-F5344CB8AC3E}">
        <p14:creationId xmlns:p14="http://schemas.microsoft.com/office/powerpoint/2010/main" val="237310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4A27DD4-E61B-4CEC-9ED3-CED2529B565A}"/>
              </a:ext>
            </a:extLst>
          </p:cNvPr>
          <p:cNvSpPr>
            <a:spLocks noGrp="1"/>
          </p:cNvSpPr>
          <p:nvPr>
            <p:ph type="body" sz="quarter" idx="13"/>
          </p:nvPr>
        </p:nvSpPr>
        <p:spPr/>
        <p:txBody>
          <a:bodyPr/>
          <a:lstStyle/>
          <a:p>
            <a:endParaRPr lang="fr-FR"/>
          </a:p>
        </p:txBody>
      </p:sp>
      <p:sp>
        <p:nvSpPr>
          <p:cNvPr id="4" name="ZoneTexte 3">
            <a:extLst>
              <a:ext uri="{FF2B5EF4-FFF2-40B4-BE49-F238E27FC236}">
                <a16:creationId xmlns:a16="http://schemas.microsoft.com/office/drawing/2014/main" id="{DFD37276-271C-47DE-BDD2-551392CF0095}"/>
              </a:ext>
            </a:extLst>
          </p:cNvPr>
          <p:cNvSpPr txBox="1"/>
          <p:nvPr/>
        </p:nvSpPr>
        <p:spPr>
          <a:xfrm>
            <a:off x="1024393" y="2505670"/>
            <a:ext cx="7095212" cy="923330"/>
          </a:xfrm>
          <a:prstGeom prst="rect">
            <a:avLst/>
          </a:prstGeom>
          <a:noFill/>
        </p:spPr>
        <p:txBody>
          <a:bodyPr wrap="none" rtlCol="0">
            <a:spAutoFit/>
          </a:bodyPr>
          <a:lstStyle/>
          <a:p>
            <a:r>
              <a:rPr lang="fr-FR" sz="5400" dirty="0">
                <a:latin typeface="Corbel" panose="020B0503020204020204" pitchFamily="34" charset="0"/>
              </a:rPr>
              <a:t>Merci de votre attention</a:t>
            </a:r>
          </a:p>
        </p:txBody>
      </p:sp>
    </p:spTree>
    <p:extLst>
      <p:ext uri="{BB962C8B-B14F-4D97-AF65-F5344CB8AC3E}">
        <p14:creationId xmlns:p14="http://schemas.microsoft.com/office/powerpoint/2010/main" val="3393471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1735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91401" y="1075174"/>
            <a:ext cx="8541100" cy="4832092"/>
          </a:xfrm>
          <a:prstGeom prst="rect">
            <a:avLst/>
          </a:prstGeom>
          <a:noFill/>
        </p:spPr>
        <p:txBody>
          <a:bodyPr wrap="square" rtlCol="0">
            <a:spAutoFit/>
          </a:bodyPr>
          <a:lstStyle/>
          <a:p>
            <a:r>
              <a:rPr lang="fr-FR" sz="2800" dirty="0">
                <a:solidFill>
                  <a:srgbClr val="45A59D"/>
                </a:solidFill>
                <a:latin typeface="Work Sans" pitchFamily="2" charset="77"/>
              </a:rPr>
              <a:t>Les agissements sexistes</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Code pénal : outrage sexiste (art. 621-1  du code pénal)</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Fait d'imposer à une personne tout propos ou comportement à connotation sexuelle ou sexiste qui :</a:t>
            </a:r>
          </a:p>
          <a:p>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soit porte atteinte à sa dignité en raison de son caractère dégradant ou humiliant</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soit crée à son encontre une situation intimidante, hostile ou offensante.</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Amende de 750 à 3000 €</a:t>
            </a:r>
          </a:p>
          <a:p>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395907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1735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91401" y="1075174"/>
            <a:ext cx="8541100" cy="3908762"/>
          </a:xfrm>
          <a:prstGeom prst="rect">
            <a:avLst/>
          </a:prstGeom>
          <a:noFill/>
        </p:spPr>
        <p:txBody>
          <a:bodyPr wrap="square" rtlCol="0">
            <a:spAutoFit/>
          </a:bodyPr>
          <a:lstStyle/>
          <a:p>
            <a:r>
              <a:rPr lang="fr-FR" sz="2800" dirty="0">
                <a:solidFill>
                  <a:srgbClr val="45A59D"/>
                </a:solidFill>
                <a:latin typeface="Work Sans" pitchFamily="2" charset="77"/>
              </a:rPr>
              <a:t>Les agissements sexistes</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a:p>
            <a:r>
              <a:rPr lang="fr-FR" sz="2000" dirty="0">
                <a:solidFill>
                  <a:srgbClr val="424A54"/>
                </a:solidFill>
                <a:latin typeface="Work Sans" pitchFamily="2" charset="77"/>
              </a:rPr>
              <a:t>Code général de la fonction publique (art. L. 131-3)</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 Aucun agent public ne doit subir d'agissement sexiste, défini comme tout agissement lié au sexe d'une personne, ayant pour objet ou pour effet de porter atteinte à sa dignité ou de créer un environnement intimidant, hostile, dégradant, humiliant ou offensant.</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Sanction disciplinaire</a:t>
            </a:r>
          </a:p>
        </p:txBody>
      </p:sp>
    </p:spTree>
    <p:extLst>
      <p:ext uri="{BB962C8B-B14F-4D97-AF65-F5344CB8AC3E}">
        <p14:creationId xmlns:p14="http://schemas.microsoft.com/office/powerpoint/2010/main" val="239445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1735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91401" y="1075174"/>
            <a:ext cx="8541100" cy="5447645"/>
          </a:xfrm>
          <a:prstGeom prst="rect">
            <a:avLst/>
          </a:prstGeom>
          <a:noFill/>
        </p:spPr>
        <p:txBody>
          <a:bodyPr wrap="square" rtlCol="0">
            <a:spAutoFit/>
          </a:bodyPr>
          <a:lstStyle/>
          <a:p>
            <a:r>
              <a:rPr lang="fr-FR" sz="2800" dirty="0">
                <a:solidFill>
                  <a:srgbClr val="45A59D"/>
                </a:solidFill>
                <a:latin typeface="Work Sans" pitchFamily="2" charset="77"/>
              </a:rPr>
              <a:t>Les types d’agissements sexistes</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propos et comportements du harcèlement sexuel non répétés (cf. infra)</a:t>
            </a:r>
          </a:p>
          <a:p>
            <a:pPr marL="342891" indent="-342891">
              <a:buFontTx/>
              <a:buChar char="-"/>
            </a:pPr>
            <a:endParaRPr lang="fr-FR" sz="2000" dirty="0">
              <a:solidFill>
                <a:srgbClr val="424A54"/>
              </a:solidFill>
              <a:latin typeface="Work Sans" pitchFamily="2" charset="77"/>
            </a:endParaRP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sexisme « ordinaire » : </a:t>
            </a:r>
          </a:p>
          <a:p>
            <a:pPr marL="342891" indent="-342891">
              <a:buFontTx/>
              <a:buChar char="-"/>
            </a:pPr>
            <a:endParaRPr lang="fr-FR" sz="2000" dirty="0">
              <a:solidFill>
                <a:srgbClr val="424A54"/>
              </a:solidFill>
              <a:latin typeface="Work Sans" pitchFamily="2" charset="77"/>
            </a:endParaRPr>
          </a:p>
          <a:p>
            <a:pPr marL="719138"/>
            <a:r>
              <a:rPr lang="fr-FR" sz="2000" dirty="0">
                <a:solidFill>
                  <a:srgbClr val="424A54"/>
                </a:solidFill>
                <a:latin typeface="Work Sans" pitchFamily="2" charset="77"/>
              </a:rPr>
              <a:t>. remarques et blagues sexistes</a:t>
            </a:r>
          </a:p>
          <a:p>
            <a:pPr marL="719138"/>
            <a:r>
              <a:rPr lang="fr-FR" sz="2000" dirty="0">
                <a:solidFill>
                  <a:srgbClr val="424A54"/>
                </a:solidFill>
                <a:latin typeface="Work Sans" pitchFamily="2" charset="77"/>
              </a:rPr>
              <a:t>. incivilités à raison du sexe</a:t>
            </a:r>
          </a:p>
          <a:p>
            <a:pPr marL="719138"/>
            <a:r>
              <a:rPr lang="fr-FR" sz="2000" dirty="0">
                <a:solidFill>
                  <a:srgbClr val="424A54"/>
                </a:solidFill>
                <a:latin typeface="Work Sans" pitchFamily="2" charset="77"/>
              </a:rPr>
              <a:t>. interpellations familières</a:t>
            </a:r>
          </a:p>
          <a:p>
            <a:pPr marL="719138"/>
            <a:r>
              <a:rPr lang="fr-FR" sz="2000" dirty="0">
                <a:solidFill>
                  <a:srgbClr val="424A54"/>
                </a:solidFill>
                <a:latin typeface="Work Sans" pitchFamily="2" charset="77"/>
              </a:rPr>
              <a:t>. considérations sexistes sur la maternité ou les charges familiales</a:t>
            </a:r>
          </a:p>
          <a:p>
            <a:pPr marL="719138"/>
            <a:r>
              <a:rPr lang="fr-FR" sz="2000" dirty="0">
                <a:solidFill>
                  <a:srgbClr val="424A54"/>
                </a:solidFill>
                <a:latin typeface="Work Sans" pitchFamily="2" charset="77"/>
              </a:rPr>
              <a:t>. remarques sur les codes sociaux...</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392255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1735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91401" y="1075174"/>
            <a:ext cx="8541100" cy="4524315"/>
          </a:xfrm>
          <a:prstGeom prst="rect">
            <a:avLst/>
          </a:prstGeom>
          <a:noFill/>
        </p:spPr>
        <p:txBody>
          <a:bodyPr wrap="square" rtlCol="0">
            <a:spAutoFit/>
          </a:bodyPr>
          <a:lstStyle/>
          <a:p>
            <a:r>
              <a:rPr lang="fr-FR" sz="2800" dirty="0">
                <a:solidFill>
                  <a:srgbClr val="45A59D"/>
                </a:solidFill>
                <a:latin typeface="Work Sans" pitchFamily="2" charset="77"/>
              </a:rPr>
              <a:t>L’exhibition sexuelle</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Code pénal (art. 222-32)</a:t>
            </a:r>
          </a:p>
          <a:p>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L'exhibition sexuelle imposée à la vue d'autrui dans un lieu accessible aux regards du public est punie d'un an d'emprisonnement et de 15 000 € d'amende</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Même en l'absence d'exposition d'une partie dénudée du corps, l'exhibition sexuelle est constituée si est imposée à la vue d'autrui, dans un lieu accessible aux regards du public, la commission explicite d'un acte sexuel, réel ou simulé.</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1944142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0"/>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0"/>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314779" y="1094277"/>
            <a:ext cx="8514442" cy="5655523"/>
          </a:xfrm>
          <a:prstGeom prst="rect">
            <a:avLst/>
          </a:prstGeom>
          <a:noFill/>
        </p:spPr>
        <p:txBody>
          <a:bodyPr wrap="square" rtlCol="0">
            <a:spAutoFit/>
          </a:bodyPr>
          <a:lstStyle/>
          <a:p>
            <a:r>
              <a:rPr lang="fr-FR" sz="2800" dirty="0">
                <a:solidFill>
                  <a:srgbClr val="45A59D"/>
                </a:solidFill>
                <a:latin typeface="Work Sans" pitchFamily="2" charset="77"/>
              </a:rPr>
              <a:t>Le harcèlement sexuel</a:t>
            </a:r>
          </a:p>
          <a:p>
            <a:endParaRPr lang="fr-FR" sz="2000" dirty="0">
              <a:solidFill>
                <a:srgbClr val="424A54"/>
              </a:solidFill>
              <a:latin typeface="Work Sans" pitchFamily="2" charset="77"/>
            </a:endParaRPr>
          </a:p>
          <a:p>
            <a:r>
              <a:rPr lang="fr-FR" sz="2000" dirty="0">
                <a:solidFill>
                  <a:srgbClr val="45A59D"/>
                </a:solidFill>
                <a:latin typeface="Work Sans" pitchFamily="2" charset="77"/>
              </a:rPr>
              <a:t>1</a:t>
            </a:r>
            <a:r>
              <a:rPr lang="fr-FR" sz="2000" baseline="30000" dirty="0">
                <a:solidFill>
                  <a:srgbClr val="45A59D"/>
                </a:solidFill>
                <a:latin typeface="Work Sans" pitchFamily="2" charset="77"/>
              </a:rPr>
              <a:t>er</a:t>
            </a:r>
            <a:r>
              <a:rPr lang="fr-FR" sz="2000" dirty="0">
                <a:solidFill>
                  <a:srgbClr val="45A59D"/>
                </a:solidFill>
                <a:latin typeface="Work Sans" pitchFamily="2" charset="77"/>
              </a:rPr>
              <a:t> type </a:t>
            </a:r>
            <a:r>
              <a:rPr lang="fr-FR" sz="2000" dirty="0">
                <a:solidFill>
                  <a:srgbClr val="424A54"/>
                </a:solidFill>
                <a:latin typeface="Work Sans" pitchFamily="2" charset="77"/>
              </a:rPr>
              <a:t>: les propos ou comportements à connotation sexuelle non désirés et répétés qui :</a:t>
            </a:r>
          </a:p>
          <a:p>
            <a:endParaRPr lang="fr-FR" sz="2000" dirty="0">
              <a:solidFill>
                <a:srgbClr val="424A54"/>
              </a:solidFill>
              <a:latin typeface="Work Sans" pitchFamily="2" charset="77"/>
            </a:endParaRPr>
          </a:p>
          <a:p>
            <a:pPr marL="285744" indent="-285744">
              <a:buFontTx/>
              <a:buChar char="-"/>
            </a:pPr>
            <a:r>
              <a:rPr lang="fr-FR" sz="2000" dirty="0">
                <a:solidFill>
                  <a:srgbClr val="424A54"/>
                </a:solidFill>
                <a:latin typeface="Work Sans" pitchFamily="2" charset="77"/>
              </a:rPr>
              <a:t>soit portent atteinte à sa dignité en raison de leur caractère dégradant ou humiliant</a:t>
            </a:r>
          </a:p>
          <a:p>
            <a:pPr marL="285744" indent="-285744">
              <a:buFontTx/>
              <a:buChar char="-"/>
            </a:pPr>
            <a:r>
              <a:rPr lang="fr-FR" sz="2000" dirty="0">
                <a:solidFill>
                  <a:srgbClr val="424A54"/>
                </a:solidFill>
                <a:latin typeface="Work Sans" pitchFamily="2" charset="77"/>
              </a:rPr>
              <a:t>soit créent à son encontre une situation intimidante, hostile ou offensante</a:t>
            </a:r>
          </a:p>
          <a:p>
            <a:endParaRPr lang="fr-FR" sz="1351" dirty="0">
              <a:solidFill>
                <a:srgbClr val="424A54"/>
              </a:solidFill>
              <a:latin typeface="Work Sans" pitchFamily="2" charset="77"/>
            </a:endParaRPr>
          </a:p>
          <a:p>
            <a:r>
              <a:rPr lang="fr-FR" sz="2000" dirty="0">
                <a:solidFill>
                  <a:srgbClr val="45A59D"/>
                </a:solidFill>
                <a:latin typeface="Work Sans" pitchFamily="2" charset="77"/>
              </a:rPr>
              <a:t>2</a:t>
            </a:r>
            <a:r>
              <a:rPr lang="fr-FR" sz="2000" baseline="30000" dirty="0">
                <a:solidFill>
                  <a:srgbClr val="45A59D"/>
                </a:solidFill>
                <a:latin typeface="Work Sans" pitchFamily="2" charset="77"/>
              </a:rPr>
              <a:t>ème</a:t>
            </a:r>
            <a:r>
              <a:rPr lang="fr-FR" sz="2000" dirty="0">
                <a:solidFill>
                  <a:srgbClr val="45A59D"/>
                </a:solidFill>
                <a:latin typeface="Work Sans" pitchFamily="2" charset="77"/>
              </a:rPr>
              <a:t> type </a:t>
            </a:r>
            <a:r>
              <a:rPr lang="fr-FR" sz="2000" dirty="0">
                <a:solidFill>
                  <a:srgbClr val="424A54"/>
                </a:solidFill>
                <a:latin typeface="Work Sans" pitchFamily="2" charset="77"/>
              </a:rPr>
              <a:t>: la pression grave en vue d’obtenir un acte de nature sexuel (harcèlement assimilé) à son profit ou au profit d’un tiers</a:t>
            </a:r>
          </a:p>
          <a:p>
            <a:endParaRPr lang="fr-FR" sz="2000" dirty="0">
              <a:solidFill>
                <a:srgbClr val="424A54"/>
              </a:solidFill>
              <a:latin typeface="Work Sans" pitchFamily="2" charset="77"/>
            </a:endParaRPr>
          </a:p>
          <a:p>
            <a:endParaRPr lang="fr-FR" sz="2000" dirty="0">
              <a:solidFill>
                <a:srgbClr val="424A54"/>
              </a:solidFill>
              <a:latin typeface="Work Sans" pitchFamily="2" charset="77"/>
            </a:endParaRPr>
          </a:p>
          <a:p>
            <a:r>
              <a:rPr lang="fr-FR" sz="2000" dirty="0">
                <a:solidFill>
                  <a:srgbClr val="424A54"/>
                </a:solidFill>
                <a:latin typeface="Work Sans" pitchFamily="2" charset="77"/>
              </a:rPr>
              <a:t>Art. 222-33 du code pénal et L. 133-1 du code général de la fonction publique</a:t>
            </a:r>
          </a:p>
          <a:p>
            <a:endParaRPr lang="fr-FR" sz="2000" dirty="0">
              <a:solidFill>
                <a:srgbClr val="424A54"/>
              </a:solidFill>
              <a:latin typeface="Work Sans" pitchFamily="2" charset="77"/>
            </a:endParaRPr>
          </a:p>
          <a:p>
            <a:r>
              <a:rPr lang="fr-FR" sz="2000" dirty="0">
                <a:solidFill>
                  <a:srgbClr val="424A54"/>
                </a:solidFill>
                <a:latin typeface="Work Sans" pitchFamily="2" charset="77"/>
              </a:rPr>
              <a:t>2 ans de prison, 30 000 € d’amende – sanction disciplinaire</a:t>
            </a:r>
          </a:p>
        </p:txBody>
      </p:sp>
    </p:spTree>
    <p:extLst>
      <p:ext uri="{BB962C8B-B14F-4D97-AF65-F5344CB8AC3E}">
        <p14:creationId xmlns:p14="http://schemas.microsoft.com/office/powerpoint/2010/main" val="892051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16859"/>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16859"/>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314779" y="1115365"/>
            <a:ext cx="8514442" cy="5755422"/>
          </a:xfrm>
          <a:prstGeom prst="rect">
            <a:avLst/>
          </a:prstGeom>
          <a:noFill/>
        </p:spPr>
        <p:txBody>
          <a:bodyPr wrap="square" rtlCol="0">
            <a:spAutoFit/>
          </a:bodyPr>
          <a:lstStyle/>
          <a:p>
            <a:r>
              <a:rPr lang="fr-FR" sz="2800" dirty="0">
                <a:solidFill>
                  <a:srgbClr val="45A59D"/>
                </a:solidFill>
                <a:latin typeface="Work Sans" pitchFamily="2" charset="77"/>
              </a:rPr>
              <a:t>Le harcèlement sexuel</a:t>
            </a:r>
          </a:p>
          <a:p>
            <a:endParaRPr lang="fr-FR" sz="2000" dirty="0">
              <a:solidFill>
                <a:srgbClr val="424A54"/>
              </a:solidFill>
              <a:latin typeface="Work Sans" pitchFamily="2" charset="77"/>
            </a:endParaRPr>
          </a:p>
          <a:p>
            <a:r>
              <a:rPr lang="fr-FR" sz="2000" dirty="0">
                <a:solidFill>
                  <a:srgbClr val="45A59D"/>
                </a:solidFill>
                <a:latin typeface="Work Sans" pitchFamily="2" charset="77"/>
              </a:rPr>
              <a:t>1</a:t>
            </a:r>
            <a:r>
              <a:rPr lang="fr-FR" sz="2000" baseline="30000" dirty="0">
                <a:solidFill>
                  <a:srgbClr val="45A59D"/>
                </a:solidFill>
                <a:latin typeface="Work Sans" pitchFamily="2" charset="77"/>
              </a:rPr>
              <a:t>er</a:t>
            </a:r>
            <a:r>
              <a:rPr lang="fr-FR" sz="2000" dirty="0">
                <a:solidFill>
                  <a:srgbClr val="45A59D"/>
                </a:solidFill>
                <a:latin typeface="Work Sans" pitchFamily="2" charset="77"/>
              </a:rPr>
              <a:t> type </a:t>
            </a:r>
            <a:r>
              <a:rPr lang="fr-FR" sz="2000" dirty="0">
                <a:solidFill>
                  <a:srgbClr val="424A54"/>
                </a:solidFill>
                <a:latin typeface="Work Sans" pitchFamily="2" charset="77"/>
              </a:rPr>
              <a:t>: les propos ou comportements à connotation sexuelle non désirés et répétés</a:t>
            </a:r>
          </a:p>
          <a:p>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le </a:t>
            </a:r>
            <a:r>
              <a:rPr lang="fr-FR" sz="2000" dirty="0">
                <a:solidFill>
                  <a:srgbClr val="45A59D"/>
                </a:solidFill>
                <a:latin typeface="Work Sans" pitchFamily="2" charset="77"/>
              </a:rPr>
              <a:t>non consentement </a:t>
            </a:r>
            <a:r>
              <a:rPr lang="fr-FR" sz="2000" dirty="0">
                <a:solidFill>
                  <a:srgbClr val="424A54"/>
                </a:solidFill>
                <a:latin typeface="Work Sans" pitchFamily="2" charset="77"/>
              </a:rPr>
              <a:t>peut prendre la forme d’un silence permanent</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5A59D"/>
                </a:solidFill>
                <a:latin typeface="Work Sans" pitchFamily="2" charset="77"/>
              </a:rPr>
              <a:t>répétition</a:t>
            </a:r>
            <a:r>
              <a:rPr lang="fr-FR" sz="2000" dirty="0">
                <a:solidFill>
                  <a:srgbClr val="424A54"/>
                </a:solidFill>
                <a:latin typeface="Work Sans" pitchFamily="2" charset="77"/>
              </a:rPr>
              <a:t> : au moins deux fois</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atteinte à la </a:t>
            </a:r>
            <a:r>
              <a:rPr lang="fr-FR" sz="2000" dirty="0">
                <a:solidFill>
                  <a:srgbClr val="45A59D"/>
                </a:solidFill>
                <a:latin typeface="Work Sans" pitchFamily="2" charset="77"/>
              </a:rPr>
              <a:t>dignité</a:t>
            </a:r>
            <a:r>
              <a:rPr lang="fr-FR" sz="2000" dirty="0">
                <a:solidFill>
                  <a:srgbClr val="424A54"/>
                </a:solidFill>
                <a:latin typeface="Work Sans" pitchFamily="2" charset="77"/>
              </a:rPr>
              <a:t> : plaisanteries obscènes, grivoises, familiers ; regards insistants ; mise en évidence de textes, d’images ou de vidéos à caractère sexuel ou pornographique…</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situation</a:t>
            </a:r>
            <a:r>
              <a:rPr lang="fr-FR" sz="2000" dirty="0">
                <a:solidFill>
                  <a:srgbClr val="45A59D"/>
                </a:solidFill>
                <a:latin typeface="Work Sans" pitchFamily="2" charset="77"/>
              </a:rPr>
              <a:t> intimidante, hostile ou offensante </a:t>
            </a:r>
            <a:r>
              <a:rPr lang="fr-FR" sz="2000" dirty="0">
                <a:solidFill>
                  <a:srgbClr val="424A54"/>
                </a:solidFill>
                <a:latin typeface="Work Sans" pitchFamily="2" charset="77"/>
              </a:rPr>
              <a:t>: remarques sur le physique ou la tenue, contacts physiques non désirés, attitudes ambigües, cadeaux gênants, propositions incessantes…</a:t>
            </a:r>
            <a:endParaRPr lang="fr-FR" sz="1351" dirty="0">
              <a:solidFill>
                <a:srgbClr val="424A54"/>
              </a:solidFill>
              <a:latin typeface="Work Sans" pitchFamily="2" charset="77"/>
            </a:endParaRPr>
          </a:p>
        </p:txBody>
      </p:sp>
    </p:spTree>
    <p:extLst>
      <p:ext uri="{BB962C8B-B14F-4D97-AF65-F5344CB8AC3E}">
        <p14:creationId xmlns:p14="http://schemas.microsoft.com/office/powerpoint/2010/main" val="76392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0327401-14BB-9620-8495-382F0BB85BF3}"/>
              </a:ext>
            </a:extLst>
          </p:cNvPr>
          <p:cNvPicPr>
            <a:picLocks noChangeAspect="1"/>
          </p:cNvPicPr>
          <p:nvPr/>
        </p:nvPicPr>
        <p:blipFill>
          <a:blip r:embed="rId3"/>
          <a:stretch>
            <a:fillRect/>
          </a:stretch>
        </p:blipFill>
        <p:spPr>
          <a:xfrm>
            <a:off x="7540979" y="28692"/>
            <a:ext cx="1603021" cy="863165"/>
          </a:xfrm>
          <a:prstGeom prst="rect">
            <a:avLst/>
          </a:prstGeom>
        </p:spPr>
      </p:pic>
      <p:pic>
        <p:nvPicPr>
          <p:cNvPr id="9" name="Image 8">
            <a:extLst>
              <a:ext uri="{FF2B5EF4-FFF2-40B4-BE49-F238E27FC236}">
                <a16:creationId xmlns:a16="http://schemas.microsoft.com/office/drawing/2014/main" id="{3903FF59-DA86-D0D5-D8A2-93999A5B5674}"/>
              </a:ext>
            </a:extLst>
          </p:cNvPr>
          <p:cNvPicPr>
            <a:picLocks noChangeAspect="1"/>
          </p:cNvPicPr>
          <p:nvPr/>
        </p:nvPicPr>
        <p:blipFill>
          <a:blip r:embed="rId4"/>
          <a:stretch>
            <a:fillRect/>
          </a:stretch>
        </p:blipFill>
        <p:spPr>
          <a:xfrm>
            <a:off x="0" y="-16859"/>
            <a:ext cx="1336579" cy="954269"/>
          </a:xfrm>
          <a:prstGeom prst="rect">
            <a:avLst/>
          </a:prstGeom>
        </p:spPr>
      </p:pic>
      <p:sp>
        <p:nvSpPr>
          <p:cNvPr id="10" name="ZoneTexte 9">
            <a:extLst>
              <a:ext uri="{FF2B5EF4-FFF2-40B4-BE49-F238E27FC236}">
                <a16:creationId xmlns:a16="http://schemas.microsoft.com/office/drawing/2014/main" id="{AA07388A-7607-9C6A-1CDC-FFE2FFC7E81C}"/>
              </a:ext>
            </a:extLst>
          </p:cNvPr>
          <p:cNvSpPr txBox="1"/>
          <p:nvPr/>
        </p:nvSpPr>
        <p:spPr>
          <a:xfrm>
            <a:off x="221064" y="1075172"/>
            <a:ext cx="8701872" cy="4524315"/>
          </a:xfrm>
          <a:prstGeom prst="rect">
            <a:avLst/>
          </a:prstGeom>
          <a:noFill/>
        </p:spPr>
        <p:txBody>
          <a:bodyPr wrap="square" rtlCol="0">
            <a:spAutoFit/>
          </a:bodyPr>
          <a:lstStyle/>
          <a:p>
            <a:r>
              <a:rPr lang="fr-FR" sz="2800" dirty="0">
                <a:solidFill>
                  <a:srgbClr val="45A59D"/>
                </a:solidFill>
                <a:latin typeface="Work Sans" pitchFamily="2" charset="77"/>
              </a:rPr>
              <a:t>Le harcèlement sexuel</a:t>
            </a:r>
          </a:p>
          <a:p>
            <a:endParaRPr lang="fr-FR" sz="2000" dirty="0">
              <a:solidFill>
                <a:srgbClr val="424A54"/>
              </a:solidFill>
              <a:latin typeface="Work Sans" pitchFamily="2" charset="77"/>
            </a:endParaRPr>
          </a:p>
          <a:p>
            <a:r>
              <a:rPr lang="fr-FR" sz="2000" dirty="0">
                <a:solidFill>
                  <a:srgbClr val="45A59D"/>
                </a:solidFill>
                <a:latin typeface="Work Sans" pitchFamily="2" charset="77"/>
              </a:rPr>
              <a:t>2</a:t>
            </a:r>
            <a:r>
              <a:rPr lang="fr-FR" sz="2000" baseline="30000" dirty="0">
                <a:solidFill>
                  <a:srgbClr val="45A59D"/>
                </a:solidFill>
                <a:latin typeface="Work Sans" pitchFamily="2" charset="77"/>
              </a:rPr>
              <a:t>ème</a:t>
            </a:r>
            <a:r>
              <a:rPr lang="fr-FR" sz="2000" dirty="0">
                <a:solidFill>
                  <a:srgbClr val="45A59D"/>
                </a:solidFill>
                <a:latin typeface="Work Sans" pitchFamily="2" charset="77"/>
              </a:rPr>
              <a:t> type </a:t>
            </a:r>
            <a:r>
              <a:rPr lang="fr-FR" sz="2000" dirty="0">
                <a:solidFill>
                  <a:srgbClr val="424A54"/>
                </a:solidFill>
                <a:latin typeface="Work Sans" pitchFamily="2" charset="77"/>
              </a:rPr>
              <a:t>: la pression grave, même non répétée, en vue d’obtenir un acte de nature sexuel (harcèlement assimilé) à son profit ou au profit d’un tiers</a:t>
            </a:r>
          </a:p>
          <a:p>
            <a:endParaRPr lang="fr-FR" sz="2000" dirty="0">
              <a:solidFill>
                <a:srgbClr val="424A54"/>
              </a:solidFill>
              <a:latin typeface="Work Sans" pitchFamily="2" charset="77"/>
            </a:endParaRPr>
          </a:p>
          <a:p>
            <a:pPr marL="342891" indent="-342891">
              <a:buFontTx/>
              <a:buChar char="-"/>
            </a:pPr>
            <a:r>
              <a:rPr lang="fr-FR" sz="2000" dirty="0">
                <a:solidFill>
                  <a:srgbClr val="45A59D"/>
                </a:solidFill>
                <a:latin typeface="Work Sans" pitchFamily="2" charset="77"/>
              </a:rPr>
              <a:t>pression grave </a:t>
            </a:r>
            <a:r>
              <a:rPr lang="fr-FR" sz="2000" dirty="0">
                <a:solidFill>
                  <a:srgbClr val="424A54"/>
                </a:solidFill>
                <a:latin typeface="Work Sans" pitchFamily="2" charset="77"/>
              </a:rPr>
              <a:t>: imposer un acte de nature sexuel en contrepartie d’un avantage ou par chantage </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un </a:t>
            </a:r>
            <a:r>
              <a:rPr lang="fr-FR" sz="2000" dirty="0">
                <a:solidFill>
                  <a:srgbClr val="45A59D"/>
                </a:solidFill>
                <a:latin typeface="Work Sans" pitchFamily="2" charset="77"/>
              </a:rPr>
              <a:t>seul acte </a:t>
            </a:r>
            <a:r>
              <a:rPr lang="fr-FR" sz="2000" dirty="0">
                <a:solidFill>
                  <a:srgbClr val="424A54"/>
                </a:solidFill>
                <a:latin typeface="Work Sans" pitchFamily="2" charset="77"/>
              </a:rPr>
              <a:t>isolé suffit à caractériser le harcèlement</a:t>
            </a:r>
          </a:p>
          <a:p>
            <a:pPr marL="342891" indent="-342891">
              <a:buFontTx/>
              <a:buChar char="-"/>
            </a:pPr>
            <a:endParaRPr lang="fr-FR" sz="2000" dirty="0">
              <a:solidFill>
                <a:srgbClr val="424A54"/>
              </a:solidFill>
              <a:latin typeface="Work Sans" pitchFamily="2" charset="77"/>
            </a:endParaRPr>
          </a:p>
          <a:p>
            <a:pPr marL="342891" indent="-342891">
              <a:buFontTx/>
              <a:buChar char="-"/>
            </a:pPr>
            <a:r>
              <a:rPr lang="fr-FR" sz="2000" dirty="0">
                <a:solidFill>
                  <a:srgbClr val="424A54"/>
                </a:solidFill>
                <a:latin typeface="Work Sans" pitchFamily="2" charset="77"/>
              </a:rPr>
              <a:t>tout acte de nature sexuel (et non simplement une relation sexuelle)</a:t>
            </a:r>
          </a:p>
          <a:p>
            <a:endParaRPr lang="fr-FR" sz="2000" dirty="0">
              <a:solidFill>
                <a:srgbClr val="424A54"/>
              </a:solidFill>
              <a:latin typeface="Work Sans" pitchFamily="2" charset="77"/>
            </a:endParaRPr>
          </a:p>
        </p:txBody>
      </p:sp>
    </p:spTree>
    <p:extLst>
      <p:ext uri="{BB962C8B-B14F-4D97-AF65-F5344CB8AC3E}">
        <p14:creationId xmlns:p14="http://schemas.microsoft.com/office/powerpoint/2010/main" val="147704165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797</TotalTime>
  <Words>1176</Words>
  <Application>Microsoft Macintosh PowerPoint</Application>
  <PresentationFormat>Affichage à l'écran (4:3)</PresentationFormat>
  <Paragraphs>178</Paragraphs>
  <Slides>21</Slides>
  <Notes>10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Corbel</vt:lpstr>
      <vt:lpstr>Garamond</vt:lpstr>
      <vt:lpstr>Lato</vt:lpstr>
      <vt:lpstr>Work Sans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Contexte  Au niveau national: Réglementation et demande sociale forte  À l’université de Tours Le protocole de prise en charge des situations de harcèlement, discrimination et violence 2019 La signature du protocole départemental de prévention et de lutte contre les violences faites aux femmes 2019-2023 Le plan pour l’égalité professionnelle entre les femmes et les hommes 2021-2024 Le schéma directeur égalité 2022-2024</vt:lpstr>
      <vt:lpstr>  Rappel : l’université dispose d’outils et de ressources   – le Service de Santé Universitaire (SSU) pour les étudiant·es et le Relais Santé pour les personnels  – les Correspondant·es Égalité, installé.es dans les services et composantes de l’université depuis septembre 2021 </vt:lpstr>
      <vt:lpstr>Composition de la cellule </vt:lpstr>
      <vt:lpstr>Fonctionnement de la cellule </vt:lpstr>
      <vt:lpstr>Procédure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Jérôme Barrère</dc:creator>
  <cp:lastModifiedBy>Jérôme Barrère</cp:lastModifiedBy>
  <cp:revision>11</cp:revision>
  <dcterms:created xsi:type="dcterms:W3CDTF">2022-05-11T08:16:58Z</dcterms:created>
  <dcterms:modified xsi:type="dcterms:W3CDTF">2022-05-17T14:41:11Z</dcterms:modified>
</cp:coreProperties>
</file>