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8" r:id="rId2"/>
    <p:sldId id="279" r:id="rId3"/>
    <p:sldId id="289" r:id="rId4"/>
    <p:sldId id="280" r:id="rId5"/>
    <p:sldId id="281" r:id="rId6"/>
    <p:sldId id="282" r:id="rId7"/>
    <p:sldId id="259" r:id="rId8"/>
    <p:sldId id="290" r:id="rId9"/>
    <p:sldId id="291" r:id="rId10"/>
    <p:sldId id="292" r:id="rId11"/>
    <p:sldId id="293" r:id="rId12"/>
    <p:sldId id="294" r:id="rId13"/>
    <p:sldId id="29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59D"/>
    <a:srgbClr val="45A59D"/>
    <a:srgbClr val="424A54"/>
    <a:srgbClr val="AE1433"/>
    <a:srgbClr val="E0C510"/>
    <a:srgbClr val="902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1"/>
    <p:restoredTop sz="94649"/>
  </p:normalViewPr>
  <p:slideViewPr>
    <p:cSldViewPr>
      <p:cViewPr varScale="1">
        <p:scale>
          <a:sx n="69" d="100"/>
          <a:sy n="69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47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EE539E96-8572-2A44-87E6-6D95A10062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99B758-85D5-D34E-A934-7AF798DD3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B03E60-58F5-D74A-BD1C-D7974FF3D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4791-97AE-0E4F-9C95-CEAA9E939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7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3B3D-2CAC-EA43-9FCF-0AE2424CDE32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D84-D9D4-B941-81C5-EDDB6B969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15D0532-0EE1-954C-81C6-9E533006E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3D2F5B0-54A2-404C-87AB-2A4F7D521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891A1-E265-9A41-992B-8BF6C690176F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33A70-8E86-FF45-AB9A-2F3F10C913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Shape 4880">
            <a:extLst>
              <a:ext uri="{FF2B5EF4-FFF2-40B4-BE49-F238E27FC236}">
                <a16:creationId xmlns:a16="http://schemas.microsoft.com/office/drawing/2014/main" id="{8A5CA413-04C6-C74B-9673-DFA8CD41AA5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CAAD86-0F51-EA40-84FF-DEABA75D933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99C93F2-F8B6-D449-9E4F-DFCC6F11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17825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437D7-B8D8-324C-90F7-3A0A981A19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2E4CCB-A0F5-C54F-98F5-53DB67BA772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0BCFE733-9495-EC47-9083-6A9DF34916BA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39A344-6979-3B4F-BD18-7060B5F976F3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B16123F-0024-6243-84D0-668BB7530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9CD028-D145-0C42-9481-35F3B904235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983B9-638B-B743-927F-E55AB78DDA5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Shape 4880">
            <a:extLst>
              <a:ext uri="{FF2B5EF4-FFF2-40B4-BE49-F238E27FC236}">
                <a16:creationId xmlns:a16="http://schemas.microsoft.com/office/drawing/2014/main" id="{FC4FF59E-6BFF-2F42-AF7D-2BE8796DF03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D9047C-CAF4-3D49-8355-5D31DD71F2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75A3B3-98CB-0741-B431-EE07EA60A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239811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e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9E86A5EC-20E8-D44F-AF15-8AEC060BC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A9F804-5166-8142-9634-5D7E3F11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ABBE0-88E1-B84C-91DB-39D57E16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70" y="514924"/>
            <a:ext cx="4204027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1pPr>
            <a:lvl2pPr marL="742950" indent="-2857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2pPr>
            <a:lvl3pPr marL="11430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4pPr>
            <a:lvl5pPr marL="20574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4904EC-3F6A-D647-81F1-6D6DAB8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812B03-3F17-1A4E-9FFC-7AC9B5553A98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58E1E2-8F28-EF4E-8FEE-EDAF7F9C54FA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8" name="Shape 4880">
            <a:extLst>
              <a:ext uri="{FF2B5EF4-FFF2-40B4-BE49-F238E27FC236}">
                <a16:creationId xmlns:a16="http://schemas.microsoft.com/office/drawing/2014/main" id="{D378E8F2-0624-3E49-AF47-09B31CAF106E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5CC901-DD1A-6B4E-9225-B32475BC95E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65F587-209E-8441-88F5-14ADBFCF6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25171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3D578572-C9C4-1B45-A1B9-7C1C5FB79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8D2074-61F0-EF41-B804-FB76C378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5" y="473968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3D8247-2A2A-D24D-B691-474156EAB7C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73665" y="54868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l’icône pour ajouter une image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E647747-A5BC-9846-859B-08CB3076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65" y="530641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CD686F-E67C-0049-BC07-CBC10AA51E9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CC53D2-72AB-F444-B0D6-E639EFB8446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Shape 4880">
            <a:extLst>
              <a:ext uri="{FF2B5EF4-FFF2-40B4-BE49-F238E27FC236}">
                <a16:creationId xmlns:a16="http://schemas.microsoft.com/office/drawing/2014/main" id="{6A4B9627-9DAF-D74D-BC08-D64CC33E76A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D5E3A6-0F48-9B4C-8AB2-1E9C094B738D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561801F-A72E-0843-A876-EFAC6C2B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239928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70D971BD-59A7-2144-B898-0703E4BC3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FB2811-91F4-2B41-B4A3-F1CE4C781ED2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85B1D1-1FD9-F940-A9F4-C6B3822C55AF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1631A397-0493-214C-BE66-24D2263B078B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DC3234-B441-3748-8C8E-1C14A52C94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11BE8E6-20F5-9B42-92D6-6441BF9D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356C6-30B1-6249-BD7B-60548AE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A72F4C-CE85-264D-8756-00E54BD95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1368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54735E8-42FE-474E-A01B-7A232636C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1FFAAB-2D88-4343-B657-4D7E54301F4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5D55BA-4318-A744-BABF-4D3AC917CC9D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04CFF14A-9F40-8B41-A0EB-117F61C2257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D81780-EAF1-BD47-8555-463C76904A2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4952823E-E6AB-AC42-8C5B-D07522243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FC63014-70D1-5F4A-805F-7E5ED6435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65" y="1200179"/>
            <a:ext cx="4006613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1E74D3B-AC89-7646-B148-78FCF43D5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479" y="1200179"/>
            <a:ext cx="4281934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693B6082-33D1-A04B-8755-B85BA3A8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5" y="365125"/>
            <a:ext cx="8288547" cy="5435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850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CE5EE-6A45-4F43-9D82-CFAC5A583CBC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D5D99F-13B5-6148-9728-3E264C951F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7C26B515-4321-DA4E-8214-E477AD13AAE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60E50E-7BB1-6E45-9C2D-6FAA97361E9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E42AB998-3AFC-8A4B-A499-8E4A63CB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EBB8636-2A7C-EC41-9F9A-CB29024D7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1BF1C2-B962-D442-BF65-4DCE1312B4FA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ABD7AB-7221-3643-AC39-E5979DDA2C25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472F8129-E39D-E041-9DE6-CF514D8B2BDF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E2F991-881A-074A-AF3B-7A4886701F8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AC73FFB-72F3-324C-BC16-B490F7AE0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327787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’image 9">
            <a:extLst>
              <a:ext uri="{FF2B5EF4-FFF2-40B4-BE49-F238E27FC236}">
                <a16:creationId xmlns:a16="http://schemas.microsoft.com/office/drawing/2014/main" id="{9BAB4EF7-6CD3-F047-8059-A5B1F0F367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9">
            <a:extLst>
              <a:ext uri="{FF2B5EF4-FFF2-40B4-BE49-F238E27FC236}">
                <a16:creationId xmlns:a16="http://schemas.microsoft.com/office/drawing/2014/main" id="{ECB11088-B779-804D-9DD2-D575DB395D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6231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’image 9">
            <a:extLst>
              <a:ext uri="{FF2B5EF4-FFF2-40B4-BE49-F238E27FC236}">
                <a16:creationId xmlns:a16="http://schemas.microsoft.com/office/drawing/2014/main" id="{6F14EB61-0CC3-1A40-B2E2-17F843C73C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2462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73537300-00BC-7C45-9468-B46E58A05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5A6AD-E74B-D640-8C29-73BB9FAAA8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31B48A-9088-AA4E-B783-D25293ED459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Shape 4880">
            <a:extLst>
              <a:ext uri="{FF2B5EF4-FFF2-40B4-BE49-F238E27FC236}">
                <a16:creationId xmlns:a16="http://schemas.microsoft.com/office/drawing/2014/main" id="{C6D5E2ED-FC93-F046-BD46-AF2B70901A11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127467-6240-A941-94FC-DA4D1919A56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8898CBA2-0CDE-624C-A86D-2FDABB444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126268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B1E6E7F-30E7-F84B-B9ED-49130363D74A}"/>
              </a:ext>
            </a:extLst>
          </p:cNvPr>
          <p:cNvSpPr txBox="1">
            <a:spLocks/>
          </p:cNvSpPr>
          <p:nvPr userDrawn="1"/>
        </p:nvSpPr>
        <p:spPr>
          <a:xfrm>
            <a:off x="6948363" y="6165304"/>
            <a:ext cx="1368053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14B74C-C413-FD4F-A2DA-ABC505EDD829}" type="datetime4">
              <a:rPr lang="fr-FR" smtClean="0"/>
              <a:pPr/>
              <a:t>18 mai 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5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8" r:id="rId3"/>
    <p:sldLayoutId id="2147483659" r:id="rId4"/>
    <p:sldLayoutId id="2147483660" r:id="rId5"/>
    <p:sldLayoutId id="2147483657" r:id="rId6"/>
    <p:sldLayoutId id="2147483652" r:id="rId7"/>
    <p:sldLayoutId id="2147483654" r:id="rId8"/>
    <p:sldLayoutId id="2147483656" r:id="rId9"/>
    <p:sldLayoutId id="2147483653" r:id="rId10"/>
  </p:sldLayoutIdLst>
  <p:hf hdr="0" ft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mail-zimbra.univ-tours.fr/service/home/~/?auth=co&amp;loc=fr&amp;id=496902&amp;part=2#page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63688" y="3429000"/>
            <a:ext cx="5616624" cy="30243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3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Organisation des études</a:t>
            </a:r>
            <a:endParaRPr lang="fr-FR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967AAB-DA29-708D-6C8B-D2A0C9615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4577845" cy="7941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4CBC31-CC55-977B-0ECE-3B8B647E8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50" y="476672"/>
            <a:ext cx="2138342" cy="108179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FF6C623-CB6F-A948-95DD-9BACA0B0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61" y="2103437"/>
            <a:ext cx="6895678" cy="1325563"/>
          </a:xfrm>
        </p:spPr>
        <p:txBody>
          <a:bodyPr/>
          <a:lstStyle/>
          <a:p>
            <a:pPr algn="r"/>
            <a:r>
              <a:rPr lang="fr-FR" dirty="0"/>
              <a:t>VIOLENCES SEXUELLES ET SEXISTES</a:t>
            </a:r>
            <a:br>
              <a:rPr lang="fr-FR" dirty="0"/>
            </a:br>
            <a:r>
              <a:rPr lang="fr-FR" sz="1800" dirty="0"/>
              <a:t>Prévention et plan d’action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62197B-5988-4DA1-6C07-D0E182D55108}"/>
              </a:ext>
            </a:extLst>
          </p:cNvPr>
          <p:cNvSpPr txBox="1"/>
          <p:nvPr/>
        </p:nvSpPr>
        <p:spPr>
          <a:xfrm>
            <a:off x="971600" y="1959770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1</a:t>
            </a:r>
            <a:r>
              <a:rPr lang="fr-FR" sz="1100" i="1" baseline="30000" dirty="0"/>
              <a:t>re</a:t>
            </a:r>
            <a:r>
              <a:rPr lang="fr-FR" sz="1100" i="1" dirty="0"/>
              <a:t> Partie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D8ED49-3DC0-A719-C2DE-6C276C0A5FB9}"/>
              </a:ext>
            </a:extLst>
          </p:cNvPr>
          <p:cNvSpPr txBox="1"/>
          <p:nvPr/>
        </p:nvSpPr>
        <p:spPr>
          <a:xfrm>
            <a:off x="1979712" y="4525076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2</a:t>
            </a:r>
            <a:r>
              <a:rPr lang="fr-FR" sz="1100" i="1" baseline="30000" dirty="0"/>
              <a:t>e</a:t>
            </a:r>
            <a:r>
              <a:rPr lang="fr-FR" sz="1100" i="1" dirty="0"/>
              <a:t> Partie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F8CB71A-2C6F-D7A2-7E79-C1C9C72F9AAA}"/>
              </a:ext>
            </a:extLst>
          </p:cNvPr>
          <p:cNvSpPr txBox="1">
            <a:spLocks/>
          </p:cNvSpPr>
          <p:nvPr/>
        </p:nvSpPr>
        <p:spPr>
          <a:xfrm>
            <a:off x="7308032" y="6306711"/>
            <a:ext cx="1008112" cy="432049"/>
          </a:xfrm>
          <a:prstGeom prst="rect">
            <a:avLst/>
          </a:prstGeom>
          <a:solidFill>
            <a:srgbClr val="02A59D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/>
              <a:t>18 mai 2022</a:t>
            </a:r>
          </a:p>
        </p:txBody>
      </p:sp>
    </p:spTree>
    <p:extLst>
      <p:ext uri="{BB962C8B-B14F-4D97-AF65-F5344CB8AC3E}">
        <p14:creationId xmlns:p14="http://schemas.microsoft.com/office/powerpoint/2010/main" val="164351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F793BF-1791-AED8-ADD8-E74CF587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BDE431C-4107-0265-203D-E809D406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464496"/>
          </a:xfrm>
        </p:spPr>
        <p:txBody>
          <a:bodyPr numCol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b="1" dirty="0"/>
              <a:t>Arrêt</a:t>
            </a:r>
            <a:r>
              <a:rPr lang="fr-FR" sz="2000" dirty="0"/>
              <a:t> des conférences obligatoires en MM2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dirty="0"/>
              <a:t>Création d’une </a:t>
            </a:r>
            <a:r>
              <a:rPr lang="fr-FR" sz="2000" b="1" dirty="0"/>
              <a:t>UEL</a:t>
            </a:r>
            <a:r>
              <a:rPr lang="fr-FR" sz="2000" dirty="0"/>
              <a:t> «  </a:t>
            </a:r>
            <a:r>
              <a:rPr lang="fr-FR" sz="2000" i="1" dirty="0"/>
              <a:t>Conférences EDN </a:t>
            </a:r>
            <a:r>
              <a:rPr lang="fr-FR" sz="2000" dirty="0"/>
              <a:t>» ouvertes aux MM1-MM2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fr-FR" sz="2000" dirty="0"/>
              <a:t>Réduction du nombre de conférences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fr-FR" sz="2000" dirty="0"/>
              <a:t>Distanciel pour la conférence, du vendredi au dimanche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fr-FR" sz="2000" dirty="0"/>
              <a:t>Correction en présentiel en début de semaine 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fr-FR" sz="2000" dirty="0"/>
              <a:t>1 absence non justifiée autorisée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fr-FR" sz="2000" dirty="0"/>
              <a:t>Pas de conférences EDN 15 jours avant les examens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b="1" dirty="0"/>
              <a:t>Poursuite</a:t>
            </a:r>
            <a:r>
              <a:rPr lang="fr-FR" sz="2000" dirty="0"/>
              <a:t> de la préparation en MM3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dirty="0"/>
              <a:t>Réduction des conférences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000" dirty="0"/>
              <a:t>Discussion sur la </a:t>
            </a:r>
            <a:r>
              <a:rPr lang="fr-FR" sz="2000" b="1" dirty="0"/>
              <a:t>journée banalisée</a:t>
            </a:r>
          </a:p>
          <a:p>
            <a:pPr marL="0" indent="0">
              <a:buNone/>
            </a:pP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40997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C72E99B-3BB2-C5C3-E044-F064A021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– MM1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36FCE48-741D-7787-E216-3A42C1D6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359" y="1556792"/>
            <a:ext cx="7406208" cy="2827511"/>
          </a:xfrm>
        </p:spPr>
        <p:txBody>
          <a:bodyPr numCol="1"/>
          <a:lstStyle/>
          <a:p>
            <a:r>
              <a:rPr lang="fr-FR" sz="2400" b="1" dirty="0"/>
              <a:t>7 conférences </a:t>
            </a:r>
            <a:r>
              <a:rPr lang="fr-FR" sz="2400" dirty="0"/>
              <a:t>au sein de l’UEL</a:t>
            </a:r>
          </a:p>
          <a:p>
            <a:pPr lvl="1"/>
            <a:r>
              <a:rPr lang="fr-FR" sz="2400" dirty="0"/>
              <a:t>6 pour les EDN </a:t>
            </a:r>
            <a:r>
              <a:rPr lang="fr-FR" sz="2400" dirty="0">
                <a:sym typeface="Wingdings" pitchFamily="2" charset="2"/>
              </a:rPr>
              <a:t> Début le 24/10/2022</a:t>
            </a:r>
            <a:endParaRPr lang="fr-FR" sz="2400" dirty="0"/>
          </a:p>
          <a:p>
            <a:pPr lvl="1"/>
            <a:r>
              <a:rPr lang="fr-FR" sz="2400" dirty="0"/>
              <a:t>1 de LCA</a:t>
            </a:r>
          </a:p>
          <a:p>
            <a:r>
              <a:rPr lang="fr-FR" sz="2400" b="1" dirty="0"/>
              <a:t>Examens</a:t>
            </a:r>
            <a:r>
              <a:rPr lang="fr-FR" sz="2400" dirty="0"/>
              <a:t> </a:t>
            </a:r>
          </a:p>
          <a:p>
            <a:pPr lvl="1"/>
            <a:r>
              <a:rPr lang="fr-FR" sz="2400" dirty="0"/>
              <a:t>14 au 16 novembre</a:t>
            </a:r>
          </a:p>
          <a:p>
            <a:pPr lvl="1"/>
            <a:r>
              <a:rPr lang="fr-FR" sz="2400" dirty="0"/>
              <a:t>6 au 8 mars</a:t>
            </a:r>
          </a:p>
          <a:p>
            <a:pPr lvl="1"/>
            <a:r>
              <a:rPr lang="fr-FR" sz="2400" dirty="0"/>
              <a:t>27 au 29 juin</a:t>
            </a:r>
          </a:p>
          <a:p>
            <a:r>
              <a:rPr lang="fr-FR" sz="2400" dirty="0"/>
              <a:t>Planning adressé fin juin suite aux examens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3955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2FB47C52-9A3C-5DDA-A537-6EB74D7C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8229600" cy="543595"/>
          </a:xfrm>
        </p:spPr>
        <p:txBody>
          <a:bodyPr/>
          <a:lstStyle/>
          <a:p>
            <a:r>
              <a:rPr lang="fr-FR" dirty="0"/>
              <a:t>Evolution – MM2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2A08E08-7AD2-7CD3-1E83-36C03ED17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40768"/>
            <a:ext cx="8229600" cy="4392488"/>
          </a:xfrm>
        </p:spPr>
        <p:txBody>
          <a:bodyPr numCol="1">
            <a:normAutofit fontScale="85000" lnSpcReduction="20000"/>
          </a:bodyPr>
          <a:lstStyle/>
          <a:p>
            <a:r>
              <a:rPr lang="fr-FR" sz="2000" b="1" dirty="0"/>
              <a:t>11 conférences </a:t>
            </a:r>
            <a:r>
              <a:rPr lang="fr-FR" sz="2000" dirty="0"/>
              <a:t>au sein de l’UEL</a:t>
            </a:r>
          </a:p>
          <a:p>
            <a:pPr lvl="1"/>
            <a:r>
              <a:rPr lang="fr-FR" sz="2000" dirty="0"/>
              <a:t>9 pour les EDN </a:t>
            </a:r>
            <a:r>
              <a:rPr lang="fr-FR" sz="2000" dirty="0">
                <a:sym typeface="Wingdings" pitchFamily="2" charset="2"/>
              </a:rPr>
              <a:t> Début le 24/10/2022</a:t>
            </a:r>
            <a:endParaRPr lang="fr-FR" sz="2000" dirty="0"/>
          </a:p>
          <a:p>
            <a:pPr lvl="1"/>
            <a:r>
              <a:rPr lang="fr-FR" sz="2000" dirty="0"/>
              <a:t>2 de LCA</a:t>
            </a:r>
          </a:p>
          <a:p>
            <a:r>
              <a:rPr lang="fr-FR" sz="2000" dirty="0"/>
              <a:t>Poursuite des </a:t>
            </a:r>
            <a:r>
              <a:rPr lang="fr-FR" sz="2000" b="1" dirty="0"/>
              <a:t>conférences quizz</a:t>
            </a:r>
            <a:r>
              <a:rPr lang="fr-FR" sz="2000" dirty="0"/>
              <a:t> mutualisées avec les MM3</a:t>
            </a:r>
          </a:p>
          <a:p>
            <a:r>
              <a:rPr lang="fr-FR" sz="2000" b="1" dirty="0"/>
              <a:t>Examens</a:t>
            </a:r>
            <a:r>
              <a:rPr lang="fr-FR" sz="2000" dirty="0"/>
              <a:t> </a:t>
            </a:r>
          </a:p>
          <a:p>
            <a:pPr lvl="1"/>
            <a:r>
              <a:rPr lang="fr-FR" sz="2000" dirty="0"/>
              <a:t>28 au 30 novembre</a:t>
            </a:r>
          </a:p>
          <a:p>
            <a:pPr lvl="1"/>
            <a:r>
              <a:rPr lang="fr-FR" sz="2000" dirty="0"/>
              <a:t>6 au 8 mars</a:t>
            </a:r>
          </a:p>
          <a:p>
            <a:pPr lvl="1"/>
            <a:r>
              <a:rPr lang="fr-FR" sz="2000" dirty="0"/>
              <a:t>27 au 29 juin</a:t>
            </a:r>
          </a:p>
          <a:p>
            <a:r>
              <a:rPr lang="fr-FR" sz="2000" b="1" dirty="0"/>
              <a:t>EBIR</a:t>
            </a:r>
          </a:p>
          <a:p>
            <a:pPr lvl="1"/>
            <a:r>
              <a:rPr lang="fr-FR" sz="2000" dirty="0"/>
              <a:t> 5 et 6 juin 2023</a:t>
            </a:r>
          </a:p>
          <a:p>
            <a:r>
              <a:rPr lang="fr-FR" sz="2000" b="1" dirty="0"/>
              <a:t>2 conférences indifférenciées </a:t>
            </a:r>
          </a:p>
          <a:p>
            <a:pPr lvl="1"/>
            <a:r>
              <a:rPr lang="fr-FR" sz="2000" dirty="0"/>
              <a:t>Ouvertes à toute la promo en septembre 2023 (dates à définir)</a:t>
            </a:r>
          </a:p>
          <a:p>
            <a:r>
              <a:rPr lang="fr-FR" sz="2000" b="1" dirty="0"/>
              <a:t>EDN blanc </a:t>
            </a:r>
            <a:r>
              <a:rPr lang="fr-FR" sz="2000" dirty="0"/>
              <a:t>en septembre 2023</a:t>
            </a:r>
          </a:p>
          <a:p>
            <a:r>
              <a:rPr lang="fr-FR" sz="2000" b="1" dirty="0"/>
              <a:t>EDN national</a:t>
            </a:r>
          </a:p>
          <a:p>
            <a:pPr lvl="1"/>
            <a:r>
              <a:rPr lang="fr-FR" sz="2000" dirty="0"/>
              <a:t>Octobre 2023 (</a:t>
            </a:r>
            <a:r>
              <a:rPr lang="fr-FR" sz="2000" i="1" dirty="0"/>
              <a:t>semaine du 23 octobre</a:t>
            </a:r>
            <a:r>
              <a:rPr lang="fr-FR" sz="2000" dirty="0"/>
              <a:t>)</a:t>
            </a:r>
          </a:p>
          <a:p>
            <a:r>
              <a:rPr lang="fr-FR" sz="2000" dirty="0"/>
              <a:t>Planning adressé fin juin suite aux examens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60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80A2594-7AE2-94BE-85C5-5B491DC5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3FE292D-2B07-28EE-52C8-6B5EB618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361343"/>
            <a:ext cx="8007768" cy="4351338"/>
          </a:xfrm>
        </p:spPr>
        <p:txBody>
          <a:bodyPr numCol="1">
            <a:normAutofit lnSpcReduction="10000"/>
          </a:bodyPr>
          <a:lstStyle/>
          <a:p>
            <a:r>
              <a:rPr lang="fr-FR" sz="1600" b="1" dirty="0"/>
              <a:t>12 conférences </a:t>
            </a:r>
            <a:r>
              <a:rPr lang="fr-FR" sz="1600" b="1" dirty="0" err="1"/>
              <a:t>iECN</a:t>
            </a:r>
            <a:endParaRPr lang="fr-FR" sz="1600" dirty="0"/>
          </a:p>
          <a:p>
            <a:pPr lvl="1"/>
            <a:r>
              <a:rPr lang="fr-FR" sz="1600" dirty="0"/>
              <a:t>10 pour les </a:t>
            </a:r>
            <a:r>
              <a:rPr lang="fr-FR" sz="1600" dirty="0" err="1"/>
              <a:t>iECN</a:t>
            </a:r>
            <a:endParaRPr lang="fr-FR" sz="1600" dirty="0"/>
          </a:p>
          <a:p>
            <a:pPr lvl="2"/>
            <a:r>
              <a:rPr lang="fr-FR" sz="1600" dirty="0">
                <a:sym typeface="Wingdings" pitchFamily="2" charset="2"/>
              </a:rPr>
              <a:t>Début le 19/09/2022</a:t>
            </a:r>
          </a:p>
          <a:p>
            <a:pPr lvl="2"/>
            <a:r>
              <a:rPr lang="fr-FR" sz="1600" dirty="0"/>
              <a:t>Fin 22/05/2023</a:t>
            </a:r>
          </a:p>
          <a:p>
            <a:pPr lvl="1"/>
            <a:r>
              <a:rPr lang="fr-FR" sz="1600" dirty="0"/>
              <a:t>2 de LCA</a:t>
            </a:r>
          </a:p>
          <a:p>
            <a:r>
              <a:rPr lang="fr-FR" sz="1600" dirty="0"/>
              <a:t>Poursuite des </a:t>
            </a:r>
            <a:r>
              <a:rPr lang="fr-FR" sz="1600" b="1" dirty="0"/>
              <a:t>conférences quizz </a:t>
            </a:r>
            <a:r>
              <a:rPr lang="fr-FR" sz="1600" dirty="0"/>
              <a:t>mutualisées avec les MM2</a:t>
            </a:r>
          </a:p>
          <a:p>
            <a:r>
              <a:rPr lang="fr-FR" sz="1600" b="1" dirty="0"/>
              <a:t>Examens</a:t>
            </a:r>
            <a:r>
              <a:rPr lang="fr-FR" sz="1600" dirty="0"/>
              <a:t> </a:t>
            </a:r>
          </a:p>
          <a:p>
            <a:pPr lvl="1"/>
            <a:r>
              <a:rPr lang="fr-FR" sz="1600" dirty="0"/>
              <a:t>14/12/2022</a:t>
            </a:r>
          </a:p>
          <a:p>
            <a:r>
              <a:rPr lang="fr-FR" sz="1600" b="1" dirty="0"/>
              <a:t>EBIR</a:t>
            </a:r>
          </a:p>
          <a:p>
            <a:pPr lvl="1"/>
            <a:r>
              <a:rPr lang="fr-FR" sz="1600" dirty="0"/>
              <a:t> 9-11 janvier 2023</a:t>
            </a:r>
          </a:p>
          <a:p>
            <a:r>
              <a:rPr lang="fr-FR" sz="1600" b="1" dirty="0" err="1"/>
              <a:t>iECN</a:t>
            </a:r>
            <a:r>
              <a:rPr lang="fr-FR" sz="1600" b="1" dirty="0"/>
              <a:t> blanc</a:t>
            </a:r>
          </a:p>
          <a:p>
            <a:pPr lvl="1"/>
            <a:r>
              <a:rPr lang="fr-FR" sz="1600" dirty="0"/>
              <a:t>20 au 23 mars 2023</a:t>
            </a:r>
          </a:p>
          <a:p>
            <a:r>
              <a:rPr lang="fr-FR" sz="1600" b="1" dirty="0" err="1"/>
              <a:t>iECN</a:t>
            </a:r>
            <a:r>
              <a:rPr lang="fr-FR" sz="1600" b="1" dirty="0"/>
              <a:t> national </a:t>
            </a:r>
          </a:p>
          <a:p>
            <a:pPr lvl="1"/>
            <a:r>
              <a:rPr lang="fr-FR" sz="1600" dirty="0"/>
              <a:t>19 au 24 juin 2023</a:t>
            </a:r>
          </a:p>
          <a:p>
            <a:r>
              <a:rPr lang="fr-FR" sz="1600" dirty="0"/>
              <a:t>Planning adressé fin juin suite aux examens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84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re</a:t>
            </a:r>
            <a:r>
              <a:rPr lang="fr-FR" dirty="0"/>
              <a:t> Partie - 17h00 / 18h30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2D74EB-2AB3-0CD6-A209-A10F98818D6B}"/>
              </a:ext>
            </a:extLst>
          </p:cNvPr>
          <p:cNvSpPr txBox="1">
            <a:spLocks/>
          </p:cNvSpPr>
          <p:nvPr/>
        </p:nvSpPr>
        <p:spPr>
          <a:xfrm>
            <a:off x="7308032" y="6306711"/>
            <a:ext cx="1008112" cy="432049"/>
          </a:xfrm>
          <a:prstGeom prst="rect">
            <a:avLst/>
          </a:prstGeom>
          <a:solidFill>
            <a:srgbClr val="02A59D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/>
              <a:t>18 mai 2022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1A39DC-5C0E-452F-714B-7A5EDB9E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61" y="260649"/>
            <a:ext cx="6895678" cy="864096"/>
          </a:xfrm>
        </p:spPr>
        <p:txBody>
          <a:bodyPr/>
          <a:lstStyle/>
          <a:p>
            <a:r>
              <a:rPr lang="fr-FR" dirty="0"/>
              <a:t>VIOLENCES SEXUELLES ET SEXISTES</a:t>
            </a:r>
            <a:br>
              <a:rPr lang="fr-FR" dirty="0"/>
            </a:br>
            <a:r>
              <a:rPr lang="fr-FR" sz="1800" dirty="0"/>
              <a:t>Prévention et plan d’action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BB3021-4106-FF01-06E6-00E381525700}"/>
              </a:ext>
            </a:extLst>
          </p:cNvPr>
          <p:cNvSpPr txBox="1"/>
          <p:nvPr/>
        </p:nvSpPr>
        <p:spPr>
          <a:xfrm>
            <a:off x="467272" y="1238126"/>
            <a:ext cx="78488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Etat des lieux à la Faculté de Médecine et au CHRU de Tours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20 min - Modération Enzo Réau</a:t>
            </a:r>
          </a:p>
          <a:p>
            <a:pPr lvl="2">
              <a:buClr>
                <a:schemeClr val="accent1"/>
              </a:buClr>
            </a:pPr>
            <a:endParaRPr lang="fr-FR" sz="1200" dirty="0"/>
          </a:p>
          <a:p>
            <a:pPr lvl="2">
              <a:buClr>
                <a:schemeClr val="accent1"/>
              </a:buClr>
            </a:pPr>
            <a:r>
              <a:rPr lang="fr-FR" sz="1200" b="1" dirty="0"/>
              <a:t>Les collages à la Faculté de Médecine</a:t>
            </a:r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</a:t>
            </a:r>
            <a:r>
              <a:rPr lang="fr-FR" sz="1200" b="1" dirty="0" err="1"/>
              <a:t>Katerine</a:t>
            </a:r>
            <a:r>
              <a:rPr lang="fr-FR" sz="1200" b="1" dirty="0"/>
              <a:t> Moreno Suarez et Maël Cazenave </a:t>
            </a:r>
            <a:r>
              <a:rPr lang="fr-FR" sz="1200" b="1" dirty="0">
                <a:solidFill>
                  <a:srgbClr val="02A59D"/>
                </a:solidFill>
              </a:rPr>
              <a:t>|</a:t>
            </a:r>
            <a:r>
              <a:rPr lang="fr-FR" sz="1200" b="1" dirty="0"/>
              <a:t>  Doyen P</a:t>
            </a:r>
            <a:r>
              <a:rPr lang="fr-FR" sz="1200" b="1" baseline="30000" dirty="0"/>
              <a:t>r</a:t>
            </a:r>
            <a:r>
              <a:rPr lang="fr-FR" sz="1200" b="1" dirty="0"/>
              <a:t> Diot </a:t>
            </a:r>
            <a:r>
              <a:rPr lang="fr-FR" sz="1200" b="1" dirty="0">
                <a:solidFill>
                  <a:srgbClr val="02A59D"/>
                </a:solidFill>
              </a:rPr>
              <a:t>|</a:t>
            </a:r>
            <a:r>
              <a:rPr lang="fr-FR" sz="1200" b="1" dirty="0"/>
              <a:t>  D</a:t>
            </a:r>
            <a:r>
              <a:rPr lang="fr-FR" sz="1200" b="1" baseline="30000" dirty="0"/>
              <a:t>r</a:t>
            </a:r>
            <a:r>
              <a:rPr lang="fr-FR" sz="1200" b="1" dirty="0"/>
              <a:t> </a:t>
            </a:r>
            <a:r>
              <a:rPr lang="fr-FR" sz="1200" b="1" dirty="0" err="1"/>
              <a:t>Trignol</a:t>
            </a:r>
            <a:r>
              <a:rPr lang="fr-FR" sz="1200" b="1" dirty="0"/>
              <a:t>-Viguier  </a:t>
            </a:r>
            <a:r>
              <a:rPr lang="fr-FR" sz="1200" b="1" dirty="0">
                <a:solidFill>
                  <a:srgbClr val="02A59D"/>
                </a:solidFill>
              </a:rPr>
              <a:t>|</a:t>
            </a:r>
            <a:r>
              <a:rPr lang="fr-FR" sz="1200" b="1" dirty="0"/>
              <a:t>  D</a:t>
            </a:r>
            <a:r>
              <a:rPr lang="fr-FR" sz="1200" b="1" baseline="30000" dirty="0"/>
              <a:t>r</a:t>
            </a:r>
            <a:r>
              <a:rPr lang="fr-FR" sz="1200" b="1" dirty="0"/>
              <a:t> Gras</a:t>
            </a:r>
          </a:p>
          <a:p>
            <a:pPr lvl="2">
              <a:buClr>
                <a:schemeClr val="accent1"/>
              </a:buClr>
            </a:pPr>
            <a:r>
              <a:rPr lang="fr-FR" sz="1200" i="1" dirty="0"/>
              <a:t>Temps d’échange - 10 min.</a:t>
            </a:r>
          </a:p>
          <a:p>
            <a:pPr lvl="1">
              <a:buClr>
                <a:schemeClr val="accent1"/>
              </a:buClr>
            </a:pPr>
            <a:endParaRPr lang="fr-FR" sz="1200" dirty="0"/>
          </a:p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Cadre juridique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20 min - Modération Mathilde </a:t>
            </a:r>
            <a:r>
              <a:rPr lang="fr-FR" sz="1000" i="1" dirty="0" err="1"/>
              <a:t>Sigaud</a:t>
            </a:r>
            <a:r>
              <a:rPr lang="fr-FR" sz="1000" i="1" dirty="0"/>
              <a:t> Fils</a:t>
            </a:r>
          </a:p>
          <a:p>
            <a:pPr lvl="2">
              <a:buClr>
                <a:schemeClr val="accent1"/>
              </a:buClr>
            </a:pPr>
            <a:endParaRPr lang="fr-FR" sz="1200" b="1" dirty="0"/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Jérôme Barrère et Fréderic </a:t>
            </a:r>
            <a:r>
              <a:rPr lang="fr-FR" sz="1200" b="1" dirty="0" err="1"/>
              <a:t>Spinhirny</a:t>
            </a:r>
            <a:r>
              <a:rPr lang="fr-FR" sz="1200" b="1" dirty="0"/>
              <a:t> </a:t>
            </a:r>
          </a:p>
          <a:p>
            <a:pPr lvl="2"/>
            <a:r>
              <a:rPr lang="fr-FR" sz="1200" i="1" dirty="0"/>
              <a:t>Temps d’échange - 10 min.</a:t>
            </a:r>
          </a:p>
          <a:p>
            <a:endParaRPr lang="fr-FR" sz="1200" dirty="0"/>
          </a:p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Dispositifs de signalement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20 min - Modération Emilie Arnault </a:t>
            </a:r>
          </a:p>
          <a:p>
            <a:pPr lvl="2">
              <a:buClr>
                <a:schemeClr val="accent1"/>
              </a:buClr>
            </a:pPr>
            <a:endParaRPr lang="fr-FR" sz="1200" b="1" dirty="0"/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Florence Alazard et Fréderic </a:t>
            </a:r>
            <a:r>
              <a:rPr lang="fr-FR" sz="1200" b="1" dirty="0" err="1"/>
              <a:t>Spinhirny</a:t>
            </a:r>
            <a:r>
              <a:rPr lang="fr-FR" sz="1200" b="1" dirty="0"/>
              <a:t> </a:t>
            </a:r>
          </a:p>
          <a:p>
            <a:pPr lvl="1"/>
            <a:r>
              <a:rPr lang="fr-FR" sz="1200" i="1" dirty="0"/>
              <a:t>	Temps d’échange - 10 min.</a:t>
            </a:r>
          </a:p>
          <a:p>
            <a:pPr lvl="1"/>
            <a:endParaRPr lang="fr-FR" sz="1200" i="1" dirty="0"/>
          </a:p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Plan d’action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20 min - Modération Denis </a:t>
            </a:r>
            <a:r>
              <a:rPr lang="fr-FR" sz="1000" i="1" dirty="0" err="1"/>
              <a:t>Angoulvant</a:t>
            </a:r>
            <a:endParaRPr lang="fr-FR" sz="1000" i="1" dirty="0"/>
          </a:p>
          <a:p>
            <a:pPr lvl="1">
              <a:buClr>
                <a:schemeClr val="accent1"/>
              </a:buClr>
            </a:pPr>
            <a:endParaRPr lang="fr-FR" sz="1200" b="1" dirty="0"/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Doyen Patrice Diot</a:t>
            </a:r>
          </a:p>
          <a:p>
            <a:pPr lvl="2"/>
            <a:r>
              <a:rPr lang="fr-FR" sz="1200" i="1" dirty="0"/>
              <a:t>Temps d’échange - 10 min.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78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5934391-04EF-40A9-8DEA-F38B4039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Dispositifs universitaires de signalement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8EC126-7027-4D3A-A492-9DE51AAA8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D3B85-B279-4B01-BCD4-8044B1FCB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1">
            <a:hlinkClick r:id="rId2" tooltip="Page 1"/>
            <a:extLst>
              <a:ext uri="{FF2B5EF4-FFF2-40B4-BE49-F238E27FC236}">
                <a16:creationId xmlns:a16="http://schemas.microsoft.com/office/drawing/2014/main" id="{37140D99-5206-4592-9243-94E39C99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5" y="1444136"/>
            <a:ext cx="9144000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adresses pour demander de l’aide :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vss@univ-tours.fr (contre les violences sexistes et sexuelles)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stop-discri.etu@univ-tours.fr; tours.fr (contre les discriminations et les harcèlements)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Correspondantˑes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Égalité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 sont des personnels présents dans les composantes, les BU, le SSU et les services centraux, à votre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disposition pour toute question en lien avec les questions d’égalité à l’Université.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 les contacter ? https://www.univ-tours.fr/l-universite/nos-valeurs/mission-egalite/les-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correspondantes-et-correspondants-</a:t>
            </a:r>
            <a:r>
              <a:rPr kumimoji="0" lang="fr-FR" altLang="fr-FR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egalite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Contacter la Mission Égalité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02 47 36 81 65 - mission.egalite@univ-tours.fr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Retrouvez plus de détails sur nos actions : </a:t>
            </a: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https://www.univ-tours.fr/l-universite/nos-valeurs/mission-egalite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5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re</a:t>
            </a:r>
            <a:r>
              <a:rPr lang="fr-FR" dirty="0"/>
              <a:t> Partie - 17h00 / 18h30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394D8B5-0A9A-274D-BFB1-5B1E44FED7A9}"/>
              </a:ext>
            </a:extLst>
          </p:cNvPr>
          <p:cNvSpPr txBox="1">
            <a:spLocks/>
          </p:cNvSpPr>
          <p:nvPr/>
        </p:nvSpPr>
        <p:spPr>
          <a:xfrm>
            <a:off x="7308032" y="6306711"/>
            <a:ext cx="1008112" cy="432049"/>
          </a:xfrm>
          <a:prstGeom prst="rect">
            <a:avLst/>
          </a:prstGeom>
          <a:solidFill>
            <a:srgbClr val="02A59D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/>
              <a:t>18 mai 2022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BFBA4BB-8251-B83C-EB16-48D0C541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61" y="260649"/>
            <a:ext cx="6895678" cy="864096"/>
          </a:xfrm>
        </p:spPr>
        <p:txBody>
          <a:bodyPr/>
          <a:lstStyle/>
          <a:p>
            <a:r>
              <a:rPr lang="fr-FR" dirty="0"/>
              <a:t>PLAN D’ACTION</a:t>
            </a:r>
            <a:br>
              <a:rPr lang="fr-FR" dirty="0"/>
            </a:b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Contre les violences sexuelles et sexistes</a:t>
            </a:r>
            <a:endParaRPr lang="fr-FR" sz="1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21C306-0CDE-941A-E3A7-2C1C1BD8F8F7}"/>
              </a:ext>
            </a:extLst>
          </p:cNvPr>
          <p:cNvSpPr txBox="1"/>
          <p:nvPr/>
        </p:nvSpPr>
        <p:spPr>
          <a:xfrm>
            <a:off x="971600" y="1429022"/>
            <a:ext cx="7488832" cy="402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Point sur la prévention des VSS et des RPS au programme du séminaire pédagogique de la faculté de médecine le 3 juin, à prévoir annuellement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Sensibilisation des internes aux VSS et RPS lors des réunions d’accueil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Poursuite de la formation des nouveaux CCA/AHU à la prévention des VSS et des RPS lors de leur séminaire d’initiation à la pédagogie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Organisation à chaque rentrée d’une réunion d’information et de sensibilisation quant à la prévention des violences sexistes et sexuelles et des risques psycho-sociaux à l’intention de tous les étudiants de DFGSM et DFASM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Distribution aux étudiants en début de stage, au sein des services, d’une infographie (à concevoir) sur les VSS (prévention, conduite à tenir)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accent1"/>
              </a:buClr>
            </a:pPr>
            <a:endParaRPr lang="fr-FR" sz="1600" dirty="0"/>
          </a:p>
        </p:txBody>
      </p:sp>
      <p:sp>
        <p:nvSpPr>
          <p:cNvPr id="11" name="Shape 4456">
            <a:extLst>
              <a:ext uri="{FF2B5EF4-FFF2-40B4-BE49-F238E27FC236}">
                <a16:creationId xmlns:a16="http://schemas.microsoft.com/office/drawing/2014/main" id="{BCB147EE-BC5E-1F5F-0530-F8BECEE662F5}"/>
              </a:ext>
            </a:extLst>
          </p:cNvPr>
          <p:cNvSpPr/>
          <p:nvPr/>
        </p:nvSpPr>
        <p:spPr>
          <a:xfrm>
            <a:off x="574100" y="1513475"/>
            <a:ext cx="181476" cy="18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7" y="56186"/>
                </a:moveTo>
                <a:lnTo>
                  <a:pt x="119737" y="56186"/>
                </a:lnTo>
                <a:cubicBezTo>
                  <a:pt x="61834" y="3813"/>
                  <a:pt x="61834" y="3813"/>
                  <a:pt x="61834" y="3813"/>
                </a:cubicBezTo>
                <a:cubicBezTo>
                  <a:pt x="61834" y="0"/>
                  <a:pt x="57903" y="0"/>
                  <a:pt x="53973" y="3813"/>
                </a:cubicBezTo>
                <a:cubicBezTo>
                  <a:pt x="53973" y="3813"/>
                  <a:pt x="53973" y="7627"/>
                  <a:pt x="53973" y="11186"/>
                </a:cubicBezTo>
                <a:cubicBezTo>
                  <a:pt x="107947" y="59745"/>
                  <a:pt x="107947" y="59745"/>
                  <a:pt x="107947" y="59745"/>
                </a:cubicBezTo>
                <a:cubicBezTo>
                  <a:pt x="53973" y="112372"/>
                  <a:pt x="53973" y="112372"/>
                  <a:pt x="53973" y="112372"/>
                </a:cubicBezTo>
                <a:cubicBezTo>
                  <a:pt x="53973" y="115932"/>
                  <a:pt x="53973" y="115932"/>
                  <a:pt x="53973" y="119745"/>
                </a:cubicBezTo>
                <a:cubicBezTo>
                  <a:pt x="57903" y="119745"/>
                  <a:pt x="61834" y="119745"/>
                  <a:pt x="61834" y="119745"/>
                </a:cubicBezTo>
                <a:cubicBezTo>
                  <a:pt x="119737" y="63559"/>
                  <a:pt x="119737" y="63559"/>
                  <a:pt x="119737" y="63559"/>
                </a:cubicBezTo>
                <a:cubicBezTo>
                  <a:pt x="119737" y="63559"/>
                  <a:pt x="119737" y="63559"/>
                  <a:pt x="119737" y="59745"/>
                </a:cubicBezTo>
                <a:cubicBezTo>
                  <a:pt x="119737" y="59745"/>
                  <a:pt x="119737" y="59745"/>
                  <a:pt x="119737" y="56186"/>
                </a:cubicBezTo>
                <a:close/>
                <a:moveTo>
                  <a:pt x="57903" y="59745"/>
                </a:moveTo>
                <a:lnTo>
                  <a:pt x="57903" y="59745"/>
                </a:lnTo>
                <a:cubicBezTo>
                  <a:pt x="57903" y="59745"/>
                  <a:pt x="57903" y="59745"/>
                  <a:pt x="57903" y="56186"/>
                </a:cubicBezTo>
                <a:cubicBezTo>
                  <a:pt x="11528" y="11186"/>
                  <a:pt x="11528" y="11186"/>
                  <a:pt x="11528" y="11186"/>
                </a:cubicBezTo>
                <a:cubicBezTo>
                  <a:pt x="7860" y="11186"/>
                  <a:pt x="3930" y="11186"/>
                  <a:pt x="3930" y="11186"/>
                </a:cubicBezTo>
                <a:cubicBezTo>
                  <a:pt x="0" y="15000"/>
                  <a:pt x="0" y="18813"/>
                  <a:pt x="3930" y="18813"/>
                </a:cubicBezTo>
                <a:cubicBezTo>
                  <a:pt x="46375" y="59745"/>
                  <a:pt x="46375" y="59745"/>
                  <a:pt x="46375" y="59745"/>
                </a:cubicBezTo>
                <a:cubicBezTo>
                  <a:pt x="3930" y="100932"/>
                  <a:pt x="3930" y="100932"/>
                  <a:pt x="3930" y="100932"/>
                </a:cubicBezTo>
                <a:cubicBezTo>
                  <a:pt x="0" y="104745"/>
                  <a:pt x="0" y="108559"/>
                  <a:pt x="3930" y="108559"/>
                </a:cubicBezTo>
                <a:cubicBezTo>
                  <a:pt x="3930" y="112372"/>
                  <a:pt x="7860" y="112372"/>
                  <a:pt x="11528" y="108559"/>
                </a:cubicBezTo>
                <a:cubicBezTo>
                  <a:pt x="57903" y="63559"/>
                  <a:pt x="57903" y="63559"/>
                  <a:pt x="57903" y="63559"/>
                </a:cubicBezTo>
                <a:cubicBezTo>
                  <a:pt x="57903" y="63559"/>
                  <a:pt x="57903" y="63559"/>
                  <a:pt x="57903" y="59745"/>
                </a:cubicBezTo>
                <a:close/>
              </a:path>
            </a:pathLst>
          </a:custGeom>
          <a:solidFill>
            <a:srgbClr val="02A59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Shape 4456">
            <a:extLst>
              <a:ext uri="{FF2B5EF4-FFF2-40B4-BE49-F238E27FC236}">
                <a16:creationId xmlns:a16="http://schemas.microsoft.com/office/drawing/2014/main" id="{248734DC-CEA0-1DE6-F187-93147FE47232}"/>
              </a:ext>
            </a:extLst>
          </p:cNvPr>
          <p:cNvSpPr/>
          <p:nvPr/>
        </p:nvSpPr>
        <p:spPr>
          <a:xfrm>
            <a:off x="574192" y="2276872"/>
            <a:ext cx="181476" cy="18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7" y="56186"/>
                </a:moveTo>
                <a:lnTo>
                  <a:pt x="119737" y="56186"/>
                </a:lnTo>
                <a:cubicBezTo>
                  <a:pt x="61834" y="3813"/>
                  <a:pt x="61834" y="3813"/>
                  <a:pt x="61834" y="3813"/>
                </a:cubicBezTo>
                <a:cubicBezTo>
                  <a:pt x="61834" y="0"/>
                  <a:pt x="57903" y="0"/>
                  <a:pt x="53973" y="3813"/>
                </a:cubicBezTo>
                <a:cubicBezTo>
                  <a:pt x="53973" y="3813"/>
                  <a:pt x="53973" y="7627"/>
                  <a:pt x="53973" y="11186"/>
                </a:cubicBezTo>
                <a:cubicBezTo>
                  <a:pt x="107947" y="59745"/>
                  <a:pt x="107947" y="59745"/>
                  <a:pt x="107947" y="59745"/>
                </a:cubicBezTo>
                <a:cubicBezTo>
                  <a:pt x="53973" y="112372"/>
                  <a:pt x="53973" y="112372"/>
                  <a:pt x="53973" y="112372"/>
                </a:cubicBezTo>
                <a:cubicBezTo>
                  <a:pt x="53973" y="115932"/>
                  <a:pt x="53973" y="115932"/>
                  <a:pt x="53973" y="119745"/>
                </a:cubicBezTo>
                <a:cubicBezTo>
                  <a:pt x="57903" y="119745"/>
                  <a:pt x="61834" y="119745"/>
                  <a:pt x="61834" y="119745"/>
                </a:cubicBezTo>
                <a:cubicBezTo>
                  <a:pt x="119737" y="63559"/>
                  <a:pt x="119737" y="63559"/>
                  <a:pt x="119737" y="63559"/>
                </a:cubicBezTo>
                <a:cubicBezTo>
                  <a:pt x="119737" y="63559"/>
                  <a:pt x="119737" y="63559"/>
                  <a:pt x="119737" y="59745"/>
                </a:cubicBezTo>
                <a:cubicBezTo>
                  <a:pt x="119737" y="59745"/>
                  <a:pt x="119737" y="59745"/>
                  <a:pt x="119737" y="56186"/>
                </a:cubicBezTo>
                <a:close/>
                <a:moveTo>
                  <a:pt x="57903" y="59745"/>
                </a:moveTo>
                <a:lnTo>
                  <a:pt x="57903" y="59745"/>
                </a:lnTo>
                <a:cubicBezTo>
                  <a:pt x="57903" y="59745"/>
                  <a:pt x="57903" y="59745"/>
                  <a:pt x="57903" y="56186"/>
                </a:cubicBezTo>
                <a:cubicBezTo>
                  <a:pt x="11528" y="11186"/>
                  <a:pt x="11528" y="11186"/>
                  <a:pt x="11528" y="11186"/>
                </a:cubicBezTo>
                <a:cubicBezTo>
                  <a:pt x="7860" y="11186"/>
                  <a:pt x="3930" y="11186"/>
                  <a:pt x="3930" y="11186"/>
                </a:cubicBezTo>
                <a:cubicBezTo>
                  <a:pt x="0" y="15000"/>
                  <a:pt x="0" y="18813"/>
                  <a:pt x="3930" y="18813"/>
                </a:cubicBezTo>
                <a:cubicBezTo>
                  <a:pt x="46375" y="59745"/>
                  <a:pt x="46375" y="59745"/>
                  <a:pt x="46375" y="59745"/>
                </a:cubicBezTo>
                <a:cubicBezTo>
                  <a:pt x="3930" y="100932"/>
                  <a:pt x="3930" y="100932"/>
                  <a:pt x="3930" y="100932"/>
                </a:cubicBezTo>
                <a:cubicBezTo>
                  <a:pt x="0" y="104745"/>
                  <a:pt x="0" y="108559"/>
                  <a:pt x="3930" y="108559"/>
                </a:cubicBezTo>
                <a:cubicBezTo>
                  <a:pt x="3930" y="112372"/>
                  <a:pt x="7860" y="112372"/>
                  <a:pt x="11528" y="108559"/>
                </a:cubicBezTo>
                <a:cubicBezTo>
                  <a:pt x="57903" y="63559"/>
                  <a:pt x="57903" y="63559"/>
                  <a:pt x="57903" y="63559"/>
                </a:cubicBezTo>
                <a:cubicBezTo>
                  <a:pt x="57903" y="63559"/>
                  <a:pt x="57903" y="63559"/>
                  <a:pt x="57903" y="59745"/>
                </a:cubicBezTo>
                <a:close/>
              </a:path>
            </a:pathLst>
          </a:custGeom>
          <a:solidFill>
            <a:srgbClr val="02A59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Shape 4456">
            <a:extLst>
              <a:ext uri="{FF2B5EF4-FFF2-40B4-BE49-F238E27FC236}">
                <a16:creationId xmlns:a16="http://schemas.microsoft.com/office/drawing/2014/main" id="{B9450C1C-9D2A-2317-9A59-01790864973F}"/>
              </a:ext>
            </a:extLst>
          </p:cNvPr>
          <p:cNvSpPr/>
          <p:nvPr/>
        </p:nvSpPr>
        <p:spPr>
          <a:xfrm>
            <a:off x="574100" y="2809619"/>
            <a:ext cx="181476" cy="18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7" y="56186"/>
                </a:moveTo>
                <a:lnTo>
                  <a:pt x="119737" y="56186"/>
                </a:lnTo>
                <a:cubicBezTo>
                  <a:pt x="61834" y="3813"/>
                  <a:pt x="61834" y="3813"/>
                  <a:pt x="61834" y="3813"/>
                </a:cubicBezTo>
                <a:cubicBezTo>
                  <a:pt x="61834" y="0"/>
                  <a:pt x="57903" y="0"/>
                  <a:pt x="53973" y="3813"/>
                </a:cubicBezTo>
                <a:cubicBezTo>
                  <a:pt x="53973" y="3813"/>
                  <a:pt x="53973" y="7627"/>
                  <a:pt x="53973" y="11186"/>
                </a:cubicBezTo>
                <a:cubicBezTo>
                  <a:pt x="107947" y="59745"/>
                  <a:pt x="107947" y="59745"/>
                  <a:pt x="107947" y="59745"/>
                </a:cubicBezTo>
                <a:cubicBezTo>
                  <a:pt x="53973" y="112372"/>
                  <a:pt x="53973" y="112372"/>
                  <a:pt x="53973" y="112372"/>
                </a:cubicBezTo>
                <a:cubicBezTo>
                  <a:pt x="53973" y="115932"/>
                  <a:pt x="53973" y="115932"/>
                  <a:pt x="53973" y="119745"/>
                </a:cubicBezTo>
                <a:cubicBezTo>
                  <a:pt x="57903" y="119745"/>
                  <a:pt x="61834" y="119745"/>
                  <a:pt x="61834" y="119745"/>
                </a:cubicBezTo>
                <a:cubicBezTo>
                  <a:pt x="119737" y="63559"/>
                  <a:pt x="119737" y="63559"/>
                  <a:pt x="119737" y="63559"/>
                </a:cubicBezTo>
                <a:cubicBezTo>
                  <a:pt x="119737" y="63559"/>
                  <a:pt x="119737" y="63559"/>
                  <a:pt x="119737" y="59745"/>
                </a:cubicBezTo>
                <a:cubicBezTo>
                  <a:pt x="119737" y="59745"/>
                  <a:pt x="119737" y="59745"/>
                  <a:pt x="119737" y="56186"/>
                </a:cubicBezTo>
                <a:close/>
                <a:moveTo>
                  <a:pt x="57903" y="59745"/>
                </a:moveTo>
                <a:lnTo>
                  <a:pt x="57903" y="59745"/>
                </a:lnTo>
                <a:cubicBezTo>
                  <a:pt x="57903" y="59745"/>
                  <a:pt x="57903" y="59745"/>
                  <a:pt x="57903" y="56186"/>
                </a:cubicBezTo>
                <a:cubicBezTo>
                  <a:pt x="11528" y="11186"/>
                  <a:pt x="11528" y="11186"/>
                  <a:pt x="11528" y="11186"/>
                </a:cubicBezTo>
                <a:cubicBezTo>
                  <a:pt x="7860" y="11186"/>
                  <a:pt x="3930" y="11186"/>
                  <a:pt x="3930" y="11186"/>
                </a:cubicBezTo>
                <a:cubicBezTo>
                  <a:pt x="0" y="15000"/>
                  <a:pt x="0" y="18813"/>
                  <a:pt x="3930" y="18813"/>
                </a:cubicBezTo>
                <a:cubicBezTo>
                  <a:pt x="46375" y="59745"/>
                  <a:pt x="46375" y="59745"/>
                  <a:pt x="46375" y="59745"/>
                </a:cubicBezTo>
                <a:cubicBezTo>
                  <a:pt x="3930" y="100932"/>
                  <a:pt x="3930" y="100932"/>
                  <a:pt x="3930" y="100932"/>
                </a:cubicBezTo>
                <a:cubicBezTo>
                  <a:pt x="0" y="104745"/>
                  <a:pt x="0" y="108559"/>
                  <a:pt x="3930" y="108559"/>
                </a:cubicBezTo>
                <a:cubicBezTo>
                  <a:pt x="3930" y="112372"/>
                  <a:pt x="7860" y="112372"/>
                  <a:pt x="11528" y="108559"/>
                </a:cubicBezTo>
                <a:cubicBezTo>
                  <a:pt x="57903" y="63559"/>
                  <a:pt x="57903" y="63559"/>
                  <a:pt x="57903" y="63559"/>
                </a:cubicBezTo>
                <a:cubicBezTo>
                  <a:pt x="57903" y="63559"/>
                  <a:pt x="57903" y="63559"/>
                  <a:pt x="57903" y="59745"/>
                </a:cubicBezTo>
                <a:close/>
              </a:path>
            </a:pathLst>
          </a:custGeom>
          <a:solidFill>
            <a:srgbClr val="02A59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Shape 4456">
            <a:extLst>
              <a:ext uri="{FF2B5EF4-FFF2-40B4-BE49-F238E27FC236}">
                <a16:creationId xmlns:a16="http://schemas.microsoft.com/office/drawing/2014/main" id="{CA6237C0-BC7A-6AB8-538D-96879402DE1F}"/>
              </a:ext>
            </a:extLst>
          </p:cNvPr>
          <p:cNvSpPr/>
          <p:nvPr/>
        </p:nvSpPr>
        <p:spPr>
          <a:xfrm>
            <a:off x="574192" y="3601708"/>
            <a:ext cx="181476" cy="18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7" y="56186"/>
                </a:moveTo>
                <a:lnTo>
                  <a:pt x="119737" y="56186"/>
                </a:lnTo>
                <a:cubicBezTo>
                  <a:pt x="61834" y="3813"/>
                  <a:pt x="61834" y="3813"/>
                  <a:pt x="61834" y="3813"/>
                </a:cubicBezTo>
                <a:cubicBezTo>
                  <a:pt x="61834" y="0"/>
                  <a:pt x="57903" y="0"/>
                  <a:pt x="53973" y="3813"/>
                </a:cubicBezTo>
                <a:cubicBezTo>
                  <a:pt x="53973" y="3813"/>
                  <a:pt x="53973" y="7627"/>
                  <a:pt x="53973" y="11186"/>
                </a:cubicBezTo>
                <a:cubicBezTo>
                  <a:pt x="107947" y="59745"/>
                  <a:pt x="107947" y="59745"/>
                  <a:pt x="107947" y="59745"/>
                </a:cubicBezTo>
                <a:cubicBezTo>
                  <a:pt x="53973" y="112372"/>
                  <a:pt x="53973" y="112372"/>
                  <a:pt x="53973" y="112372"/>
                </a:cubicBezTo>
                <a:cubicBezTo>
                  <a:pt x="53973" y="115932"/>
                  <a:pt x="53973" y="115932"/>
                  <a:pt x="53973" y="119745"/>
                </a:cubicBezTo>
                <a:cubicBezTo>
                  <a:pt x="57903" y="119745"/>
                  <a:pt x="61834" y="119745"/>
                  <a:pt x="61834" y="119745"/>
                </a:cubicBezTo>
                <a:cubicBezTo>
                  <a:pt x="119737" y="63559"/>
                  <a:pt x="119737" y="63559"/>
                  <a:pt x="119737" y="63559"/>
                </a:cubicBezTo>
                <a:cubicBezTo>
                  <a:pt x="119737" y="63559"/>
                  <a:pt x="119737" y="63559"/>
                  <a:pt x="119737" y="59745"/>
                </a:cubicBezTo>
                <a:cubicBezTo>
                  <a:pt x="119737" y="59745"/>
                  <a:pt x="119737" y="59745"/>
                  <a:pt x="119737" y="56186"/>
                </a:cubicBezTo>
                <a:close/>
                <a:moveTo>
                  <a:pt x="57903" y="59745"/>
                </a:moveTo>
                <a:lnTo>
                  <a:pt x="57903" y="59745"/>
                </a:lnTo>
                <a:cubicBezTo>
                  <a:pt x="57903" y="59745"/>
                  <a:pt x="57903" y="59745"/>
                  <a:pt x="57903" y="56186"/>
                </a:cubicBezTo>
                <a:cubicBezTo>
                  <a:pt x="11528" y="11186"/>
                  <a:pt x="11528" y="11186"/>
                  <a:pt x="11528" y="11186"/>
                </a:cubicBezTo>
                <a:cubicBezTo>
                  <a:pt x="7860" y="11186"/>
                  <a:pt x="3930" y="11186"/>
                  <a:pt x="3930" y="11186"/>
                </a:cubicBezTo>
                <a:cubicBezTo>
                  <a:pt x="0" y="15000"/>
                  <a:pt x="0" y="18813"/>
                  <a:pt x="3930" y="18813"/>
                </a:cubicBezTo>
                <a:cubicBezTo>
                  <a:pt x="46375" y="59745"/>
                  <a:pt x="46375" y="59745"/>
                  <a:pt x="46375" y="59745"/>
                </a:cubicBezTo>
                <a:cubicBezTo>
                  <a:pt x="3930" y="100932"/>
                  <a:pt x="3930" y="100932"/>
                  <a:pt x="3930" y="100932"/>
                </a:cubicBezTo>
                <a:cubicBezTo>
                  <a:pt x="0" y="104745"/>
                  <a:pt x="0" y="108559"/>
                  <a:pt x="3930" y="108559"/>
                </a:cubicBezTo>
                <a:cubicBezTo>
                  <a:pt x="3930" y="112372"/>
                  <a:pt x="7860" y="112372"/>
                  <a:pt x="11528" y="108559"/>
                </a:cubicBezTo>
                <a:cubicBezTo>
                  <a:pt x="57903" y="63559"/>
                  <a:pt x="57903" y="63559"/>
                  <a:pt x="57903" y="63559"/>
                </a:cubicBezTo>
                <a:cubicBezTo>
                  <a:pt x="57903" y="63559"/>
                  <a:pt x="57903" y="63559"/>
                  <a:pt x="57903" y="59745"/>
                </a:cubicBezTo>
                <a:close/>
              </a:path>
            </a:pathLst>
          </a:custGeom>
          <a:solidFill>
            <a:srgbClr val="02A59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Shape 4456">
            <a:extLst>
              <a:ext uri="{FF2B5EF4-FFF2-40B4-BE49-F238E27FC236}">
                <a16:creationId xmlns:a16="http://schemas.microsoft.com/office/drawing/2014/main" id="{3EF3EFD4-A502-DCF0-6638-0C8B0A29078C}"/>
              </a:ext>
            </a:extLst>
          </p:cNvPr>
          <p:cNvSpPr/>
          <p:nvPr/>
        </p:nvSpPr>
        <p:spPr>
          <a:xfrm>
            <a:off x="574100" y="4653136"/>
            <a:ext cx="181476" cy="18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7" y="56186"/>
                </a:moveTo>
                <a:lnTo>
                  <a:pt x="119737" y="56186"/>
                </a:lnTo>
                <a:cubicBezTo>
                  <a:pt x="61834" y="3813"/>
                  <a:pt x="61834" y="3813"/>
                  <a:pt x="61834" y="3813"/>
                </a:cubicBezTo>
                <a:cubicBezTo>
                  <a:pt x="61834" y="0"/>
                  <a:pt x="57903" y="0"/>
                  <a:pt x="53973" y="3813"/>
                </a:cubicBezTo>
                <a:cubicBezTo>
                  <a:pt x="53973" y="3813"/>
                  <a:pt x="53973" y="7627"/>
                  <a:pt x="53973" y="11186"/>
                </a:cubicBezTo>
                <a:cubicBezTo>
                  <a:pt x="107947" y="59745"/>
                  <a:pt x="107947" y="59745"/>
                  <a:pt x="107947" y="59745"/>
                </a:cubicBezTo>
                <a:cubicBezTo>
                  <a:pt x="53973" y="112372"/>
                  <a:pt x="53973" y="112372"/>
                  <a:pt x="53973" y="112372"/>
                </a:cubicBezTo>
                <a:cubicBezTo>
                  <a:pt x="53973" y="115932"/>
                  <a:pt x="53973" y="115932"/>
                  <a:pt x="53973" y="119745"/>
                </a:cubicBezTo>
                <a:cubicBezTo>
                  <a:pt x="57903" y="119745"/>
                  <a:pt x="61834" y="119745"/>
                  <a:pt x="61834" y="119745"/>
                </a:cubicBezTo>
                <a:cubicBezTo>
                  <a:pt x="119737" y="63559"/>
                  <a:pt x="119737" y="63559"/>
                  <a:pt x="119737" y="63559"/>
                </a:cubicBezTo>
                <a:cubicBezTo>
                  <a:pt x="119737" y="63559"/>
                  <a:pt x="119737" y="63559"/>
                  <a:pt x="119737" y="59745"/>
                </a:cubicBezTo>
                <a:cubicBezTo>
                  <a:pt x="119737" y="59745"/>
                  <a:pt x="119737" y="59745"/>
                  <a:pt x="119737" y="56186"/>
                </a:cubicBezTo>
                <a:close/>
                <a:moveTo>
                  <a:pt x="57903" y="59745"/>
                </a:moveTo>
                <a:lnTo>
                  <a:pt x="57903" y="59745"/>
                </a:lnTo>
                <a:cubicBezTo>
                  <a:pt x="57903" y="59745"/>
                  <a:pt x="57903" y="59745"/>
                  <a:pt x="57903" y="56186"/>
                </a:cubicBezTo>
                <a:cubicBezTo>
                  <a:pt x="11528" y="11186"/>
                  <a:pt x="11528" y="11186"/>
                  <a:pt x="11528" y="11186"/>
                </a:cubicBezTo>
                <a:cubicBezTo>
                  <a:pt x="7860" y="11186"/>
                  <a:pt x="3930" y="11186"/>
                  <a:pt x="3930" y="11186"/>
                </a:cubicBezTo>
                <a:cubicBezTo>
                  <a:pt x="0" y="15000"/>
                  <a:pt x="0" y="18813"/>
                  <a:pt x="3930" y="18813"/>
                </a:cubicBezTo>
                <a:cubicBezTo>
                  <a:pt x="46375" y="59745"/>
                  <a:pt x="46375" y="59745"/>
                  <a:pt x="46375" y="59745"/>
                </a:cubicBezTo>
                <a:cubicBezTo>
                  <a:pt x="3930" y="100932"/>
                  <a:pt x="3930" y="100932"/>
                  <a:pt x="3930" y="100932"/>
                </a:cubicBezTo>
                <a:cubicBezTo>
                  <a:pt x="0" y="104745"/>
                  <a:pt x="0" y="108559"/>
                  <a:pt x="3930" y="108559"/>
                </a:cubicBezTo>
                <a:cubicBezTo>
                  <a:pt x="3930" y="112372"/>
                  <a:pt x="7860" y="112372"/>
                  <a:pt x="11528" y="108559"/>
                </a:cubicBezTo>
                <a:cubicBezTo>
                  <a:pt x="57903" y="63559"/>
                  <a:pt x="57903" y="63559"/>
                  <a:pt x="57903" y="63559"/>
                </a:cubicBezTo>
                <a:cubicBezTo>
                  <a:pt x="57903" y="63559"/>
                  <a:pt x="57903" y="63559"/>
                  <a:pt x="57903" y="59745"/>
                </a:cubicBezTo>
                <a:close/>
              </a:path>
            </a:pathLst>
          </a:custGeom>
          <a:solidFill>
            <a:srgbClr val="02A59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6592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76D89D-FEAD-BD4D-8506-9E3297B6B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re</a:t>
            </a:r>
            <a:r>
              <a:rPr lang="fr-FR" dirty="0"/>
              <a:t> Partie - 17h00 / 18h30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00FEBA7-1317-4883-6E50-A9C641AD965D}"/>
              </a:ext>
            </a:extLst>
          </p:cNvPr>
          <p:cNvSpPr txBox="1">
            <a:spLocks/>
          </p:cNvSpPr>
          <p:nvPr/>
        </p:nvSpPr>
        <p:spPr>
          <a:xfrm>
            <a:off x="7308032" y="6306711"/>
            <a:ext cx="1008112" cy="432049"/>
          </a:xfrm>
          <a:prstGeom prst="rect">
            <a:avLst/>
          </a:prstGeom>
          <a:solidFill>
            <a:srgbClr val="02A59D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/>
              <a:t>18 mai 2022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0A736D-B469-ABA7-1FB1-1AA22061CBED}"/>
              </a:ext>
            </a:extLst>
          </p:cNvPr>
          <p:cNvSpPr txBox="1"/>
          <p:nvPr/>
        </p:nvSpPr>
        <p:spPr>
          <a:xfrm>
            <a:off x="971600" y="1429022"/>
            <a:ext cx="7272807" cy="402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Communication large des portes d’entrée pour le signalement des VSS, garantissant l’anonymat des déclarants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Rédaction d’un </a:t>
            </a:r>
            <a:r>
              <a:rPr lang="fr-FR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vademecum</a:t>
            </a: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en ligne sur le site internet de la faculté de médecine et du CHU sur les modalités de signalement en cas de violences sexistes et sexuelles ou de violences exposant à des risques psycho-sociaux, et les dispositifs d’accompagnement proposés aux victimes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Mise en place d’un programme de formation aux VSS à l’intention des chefs de service et hospitalo-universitaires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Bilan annuel ou semestriel des déclarations de VSS dans les consultations d’orthogénie et du </a:t>
            </a:r>
            <a:r>
              <a:rPr lang="fr-FR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CeGIDD</a:t>
            </a:r>
            <a:endParaRPr lang="fr-FR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eaLnBrk="0" hangingPunct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Autres actions?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46540C8-5857-2B8A-85AA-661A63E7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61" y="188640"/>
            <a:ext cx="6895678" cy="864096"/>
          </a:xfrm>
        </p:spPr>
        <p:txBody>
          <a:bodyPr/>
          <a:lstStyle/>
          <a:p>
            <a:pPr algn="ctr"/>
            <a:r>
              <a:rPr lang="fr-FR" dirty="0"/>
              <a:t>PLAN D’ACTION</a:t>
            </a:r>
            <a:br>
              <a:rPr lang="fr-FR" dirty="0"/>
            </a:b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Contre les violences sexuelles et sexistes</a:t>
            </a:r>
            <a:endParaRPr lang="fr-FR" sz="1800" dirty="0"/>
          </a:p>
        </p:txBody>
      </p:sp>
      <p:sp>
        <p:nvSpPr>
          <p:cNvPr id="13" name="Shape 4456">
            <a:extLst>
              <a:ext uri="{FF2B5EF4-FFF2-40B4-BE49-F238E27FC236}">
                <a16:creationId xmlns:a16="http://schemas.microsoft.com/office/drawing/2014/main" id="{E252E915-1348-8C5E-0E26-3993F83753C7}"/>
              </a:ext>
            </a:extLst>
          </p:cNvPr>
          <p:cNvSpPr/>
          <p:nvPr/>
        </p:nvSpPr>
        <p:spPr>
          <a:xfrm>
            <a:off x="574100" y="1513475"/>
            <a:ext cx="181476" cy="18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7" y="56186"/>
                </a:moveTo>
                <a:lnTo>
                  <a:pt x="119737" y="56186"/>
                </a:lnTo>
                <a:cubicBezTo>
                  <a:pt x="61834" y="3813"/>
                  <a:pt x="61834" y="3813"/>
                  <a:pt x="61834" y="3813"/>
                </a:cubicBezTo>
                <a:cubicBezTo>
                  <a:pt x="61834" y="0"/>
                  <a:pt x="57903" y="0"/>
                  <a:pt x="53973" y="3813"/>
                </a:cubicBezTo>
                <a:cubicBezTo>
                  <a:pt x="53973" y="3813"/>
                  <a:pt x="53973" y="7627"/>
                  <a:pt x="53973" y="11186"/>
                </a:cubicBezTo>
                <a:cubicBezTo>
                  <a:pt x="107947" y="59745"/>
                  <a:pt x="107947" y="59745"/>
                  <a:pt x="107947" y="59745"/>
                </a:cubicBezTo>
                <a:cubicBezTo>
                  <a:pt x="53973" y="112372"/>
                  <a:pt x="53973" y="112372"/>
                  <a:pt x="53973" y="112372"/>
                </a:cubicBezTo>
                <a:cubicBezTo>
                  <a:pt x="53973" y="115932"/>
                  <a:pt x="53973" y="115932"/>
                  <a:pt x="53973" y="119745"/>
                </a:cubicBezTo>
                <a:cubicBezTo>
                  <a:pt x="57903" y="119745"/>
                  <a:pt x="61834" y="119745"/>
                  <a:pt x="61834" y="119745"/>
                </a:cubicBezTo>
                <a:cubicBezTo>
                  <a:pt x="119737" y="63559"/>
                  <a:pt x="119737" y="63559"/>
                  <a:pt x="119737" y="63559"/>
                </a:cubicBezTo>
                <a:cubicBezTo>
                  <a:pt x="119737" y="63559"/>
                  <a:pt x="119737" y="63559"/>
                  <a:pt x="119737" y="59745"/>
                </a:cubicBezTo>
                <a:cubicBezTo>
                  <a:pt x="119737" y="59745"/>
                  <a:pt x="119737" y="59745"/>
                  <a:pt x="119737" y="56186"/>
                </a:cubicBezTo>
                <a:close/>
                <a:moveTo>
                  <a:pt x="57903" y="59745"/>
                </a:moveTo>
                <a:lnTo>
                  <a:pt x="57903" y="59745"/>
                </a:lnTo>
                <a:cubicBezTo>
                  <a:pt x="57903" y="59745"/>
                  <a:pt x="57903" y="59745"/>
                  <a:pt x="57903" y="56186"/>
                </a:cubicBezTo>
                <a:cubicBezTo>
                  <a:pt x="11528" y="11186"/>
                  <a:pt x="11528" y="11186"/>
                  <a:pt x="11528" y="11186"/>
                </a:cubicBezTo>
                <a:cubicBezTo>
                  <a:pt x="7860" y="11186"/>
                  <a:pt x="3930" y="11186"/>
                  <a:pt x="3930" y="11186"/>
                </a:cubicBezTo>
                <a:cubicBezTo>
                  <a:pt x="0" y="15000"/>
                  <a:pt x="0" y="18813"/>
                  <a:pt x="3930" y="18813"/>
                </a:cubicBezTo>
                <a:cubicBezTo>
                  <a:pt x="46375" y="59745"/>
                  <a:pt x="46375" y="59745"/>
                  <a:pt x="46375" y="59745"/>
                </a:cubicBezTo>
                <a:cubicBezTo>
                  <a:pt x="3930" y="100932"/>
                  <a:pt x="3930" y="100932"/>
                  <a:pt x="3930" y="100932"/>
                </a:cubicBezTo>
                <a:cubicBezTo>
                  <a:pt x="0" y="104745"/>
                  <a:pt x="0" y="108559"/>
                  <a:pt x="3930" y="108559"/>
                </a:cubicBezTo>
                <a:cubicBezTo>
                  <a:pt x="3930" y="112372"/>
                  <a:pt x="7860" y="112372"/>
                  <a:pt x="11528" y="108559"/>
                </a:cubicBezTo>
                <a:cubicBezTo>
                  <a:pt x="57903" y="63559"/>
                  <a:pt x="57903" y="63559"/>
                  <a:pt x="57903" y="63559"/>
                </a:cubicBezTo>
                <a:cubicBezTo>
                  <a:pt x="57903" y="63559"/>
                  <a:pt x="57903" y="63559"/>
                  <a:pt x="57903" y="59745"/>
                </a:cubicBezTo>
                <a:close/>
              </a:path>
            </a:pathLst>
          </a:custGeom>
          <a:solidFill>
            <a:srgbClr val="02A59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Shape 4456">
            <a:extLst>
              <a:ext uri="{FF2B5EF4-FFF2-40B4-BE49-F238E27FC236}">
                <a16:creationId xmlns:a16="http://schemas.microsoft.com/office/drawing/2014/main" id="{F087C49C-ED54-C314-FD3A-78C40DB8594D}"/>
              </a:ext>
            </a:extLst>
          </p:cNvPr>
          <p:cNvSpPr/>
          <p:nvPr/>
        </p:nvSpPr>
        <p:spPr>
          <a:xfrm>
            <a:off x="574192" y="2276872"/>
            <a:ext cx="181476" cy="18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7" y="56186"/>
                </a:moveTo>
                <a:lnTo>
                  <a:pt x="119737" y="56186"/>
                </a:lnTo>
                <a:cubicBezTo>
                  <a:pt x="61834" y="3813"/>
                  <a:pt x="61834" y="3813"/>
                  <a:pt x="61834" y="3813"/>
                </a:cubicBezTo>
                <a:cubicBezTo>
                  <a:pt x="61834" y="0"/>
                  <a:pt x="57903" y="0"/>
                  <a:pt x="53973" y="3813"/>
                </a:cubicBezTo>
                <a:cubicBezTo>
                  <a:pt x="53973" y="3813"/>
                  <a:pt x="53973" y="7627"/>
                  <a:pt x="53973" y="11186"/>
                </a:cubicBezTo>
                <a:cubicBezTo>
                  <a:pt x="107947" y="59745"/>
                  <a:pt x="107947" y="59745"/>
                  <a:pt x="107947" y="59745"/>
                </a:cubicBezTo>
                <a:cubicBezTo>
                  <a:pt x="53973" y="112372"/>
                  <a:pt x="53973" y="112372"/>
                  <a:pt x="53973" y="112372"/>
                </a:cubicBezTo>
                <a:cubicBezTo>
                  <a:pt x="53973" y="115932"/>
                  <a:pt x="53973" y="115932"/>
                  <a:pt x="53973" y="119745"/>
                </a:cubicBezTo>
                <a:cubicBezTo>
                  <a:pt x="57903" y="119745"/>
                  <a:pt x="61834" y="119745"/>
                  <a:pt x="61834" y="119745"/>
                </a:cubicBezTo>
                <a:cubicBezTo>
                  <a:pt x="119737" y="63559"/>
                  <a:pt x="119737" y="63559"/>
                  <a:pt x="119737" y="63559"/>
                </a:cubicBezTo>
                <a:cubicBezTo>
                  <a:pt x="119737" y="63559"/>
                  <a:pt x="119737" y="63559"/>
                  <a:pt x="119737" y="59745"/>
                </a:cubicBezTo>
                <a:cubicBezTo>
                  <a:pt x="119737" y="59745"/>
                  <a:pt x="119737" y="59745"/>
                  <a:pt x="119737" y="56186"/>
                </a:cubicBezTo>
                <a:close/>
                <a:moveTo>
                  <a:pt x="57903" y="59745"/>
                </a:moveTo>
                <a:lnTo>
                  <a:pt x="57903" y="59745"/>
                </a:lnTo>
                <a:cubicBezTo>
                  <a:pt x="57903" y="59745"/>
                  <a:pt x="57903" y="59745"/>
                  <a:pt x="57903" y="56186"/>
                </a:cubicBezTo>
                <a:cubicBezTo>
                  <a:pt x="11528" y="11186"/>
                  <a:pt x="11528" y="11186"/>
                  <a:pt x="11528" y="11186"/>
                </a:cubicBezTo>
                <a:cubicBezTo>
                  <a:pt x="7860" y="11186"/>
                  <a:pt x="3930" y="11186"/>
                  <a:pt x="3930" y="11186"/>
                </a:cubicBezTo>
                <a:cubicBezTo>
                  <a:pt x="0" y="15000"/>
                  <a:pt x="0" y="18813"/>
                  <a:pt x="3930" y="18813"/>
                </a:cubicBezTo>
                <a:cubicBezTo>
                  <a:pt x="46375" y="59745"/>
                  <a:pt x="46375" y="59745"/>
                  <a:pt x="46375" y="59745"/>
                </a:cubicBezTo>
                <a:cubicBezTo>
                  <a:pt x="3930" y="100932"/>
                  <a:pt x="3930" y="100932"/>
                  <a:pt x="3930" y="100932"/>
                </a:cubicBezTo>
                <a:cubicBezTo>
                  <a:pt x="0" y="104745"/>
                  <a:pt x="0" y="108559"/>
                  <a:pt x="3930" y="108559"/>
                </a:cubicBezTo>
                <a:cubicBezTo>
                  <a:pt x="3930" y="112372"/>
                  <a:pt x="7860" y="112372"/>
                  <a:pt x="11528" y="108559"/>
                </a:cubicBezTo>
                <a:cubicBezTo>
                  <a:pt x="57903" y="63559"/>
                  <a:pt x="57903" y="63559"/>
                  <a:pt x="57903" y="63559"/>
                </a:cubicBezTo>
                <a:cubicBezTo>
                  <a:pt x="57903" y="63559"/>
                  <a:pt x="57903" y="63559"/>
                  <a:pt x="57903" y="59745"/>
                </a:cubicBezTo>
                <a:close/>
              </a:path>
            </a:pathLst>
          </a:custGeom>
          <a:solidFill>
            <a:srgbClr val="02A59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Shape 4456">
            <a:extLst>
              <a:ext uri="{FF2B5EF4-FFF2-40B4-BE49-F238E27FC236}">
                <a16:creationId xmlns:a16="http://schemas.microsoft.com/office/drawing/2014/main" id="{5CA907ED-8A19-1251-7C42-79D9E73B6C91}"/>
              </a:ext>
            </a:extLst>
          </p:cNvPr>
          <p:cNvSpPr/>
          <p:nvPr/>
        </p:nvSpPr>
        <p:spPr>
          <a:xfrm>
            <a:off x="574192" y="3601708"/>
            <a:ext cx="181476" cy="18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7" y="56186"/>
                </a:moveTo>
                <a:lnTo>
                  <a:pt x="119737" y="56186"/>
                </a:lnTo>
                <a:cubicBezTo>
                  <a:pt x="61834" y="3813"/>
                  <a:pt x="61834" y="3813"/>
                  <a:pt x="61834" y="3813"/>
                </a:cubicBezTo>
                <a:cubicBezTo>
                  <a:pt x="61834" y="0"/>
                  <a:pt x="57903" y="0"/>
                  <a:pt x="53973" y="3813"/>
                </a:cubicBezTo>
                <a:cubicBezTo>
                  <a:pt x="53973" y="3813"/>
                  <a:pt x="53973" y="7627"/>
                  <a:pt x="53973" y="11186"/>
                </a:cubicBezTo>
                <a:cubicBezTo>
                  <a:pt x="107947" y="59745"/>
                  <a:pt x="107947" y="59745"/>
                  <a:pt x="107947" y="59745"/>
                </a:cubicBezTo>
                <a:cubicBezTo>
                  <a:pt x="53973" y="112372"/>
                  <a:pt x="53973" y="112372"/>
                  <a:pt x="53973" y="112372"/>
                </a:cubicBezTo>
                <a:cubicBezTo>
                  <a:pt x="53973" y="115932"/>
                  <a:pt x="53973" y="115932"/>
                  <a:pt x="53973" y="119745"/>
                </a:cubicBezTo>
                <a:cubicBezTo>
                  <a:pt x="57903" y="119745"/>
                  <a:pt x="61834" y="119745"/>
                  <a:pt x="61834" y="119745"/>
                </a:cubicBezTo>
                <a:cubicBezTo>
                  <a:pt x="119737" y="63559"/>
                  <a:pt x="119737" y="63559"/>
                  <a:pt x="119737" y="63559"/>
                </a:cubicBezTo>
                <a:cubicBezTo>
                  <a:pt x="119737" y="63559"/>
                  <a:pt x="119737" y="63559"/>
                  <a:pt x="119737" y="59745"/>
                </a:cubicBezTo>
                <a:cubicBezTo>
                  <a:pt x="119737" y="59745"/>
                  <a:pt x="119737" y="59745"/>
                  <a:pt x="119737" y="56186"/>
                </a:cubicBezTo>
                <a:close/>
                <a:moveTo>
                  <a:pt x="57903" y="59745"/>
                </a:moveTo>
                <a:lnTo>
                  <a:pt x="57903" y="59745"/>
                </a:lnTo>
                <a:cubicBezTo>
                  <a:pt x="57903" y="59745"/>
                  <a:pt x="57903" y="59745"/>
                  <a:pt x="57903" y="56186"/>
                </a:cubicBezTo>
                <a:cubicBezTo>
                  <a:pt x="11528" y="11186"/>
                  <a:pt x="11528" y="11186"/>
                  <a:pt x="11528" y="11186"/>
                </a:cubicBezTo>
                <a:cubicBezTo>
                  <a:pt x="7860" y="11186"/>
                  <a:pt x="3930" y="11186"/>
                  <a:pt x="3930" y="11186"/>
                </a:cubicBezTo>
                <a:cubicBezTo>
                  <a:pt x="0" y="15000"/>
                  <a:pt x="0" y="18813"/>
                  <a:pt x="3930" y="18813"/>
                </a:cubicBezTo>
                <a:cubicBezTo>
                  <a:pt x="46375" y="59745"/>
                  <a:pt x="46375" y="59745"/>
                  <a:pt x="46375" y="59745"/>
                </a:cubicBezTo>
                <a:cubicBezTo>
                  <a:pt x="3930" y="100932"/>
                  <a:pt x="3930" y="100932"/>
                  <a:pt x="3930" y="100932"/>
                </a:cubicBezTo>
                <a:cubicBezTo>
                  <a:pt x="0" y="104745"/>
                  <a:pt x="0" y="108559"/>
                  <a:pt x="3930" y="108559"/>
                </a:cubicBezTo>
                <a:cubicBezTo>
                  <a:pt x="3930" y="112372"/>
                  <a:pt x="7860" y="112372"/>
                  <a:pt x="11528" y="108559"/>
                </a:cubicBezTo>
                <a:cubicBezTo>
                  <a:pt x="57903" y="63559"/>
                  <a:pt x="57903" y="63559"/>
                  <a:pt x="57903" y="63559"/>
                </a:cubicBezTo>
                <a:cubicBezTo>
                  <a:pt x="57903" y="63559"/>
                  <a:pt x="57903" y="63559"/>
                  <a:pt x="57903" y="59745"/>
                </a:cubicBezTo>
                <a:close/>
              </a:path>
            </a:pathLst>
          </a:custGeom>
          <a:solidFill>
            <a:srgbClr val="02A59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Shape 4456">
            <a:extLst>
              <a:ext uri="{FF2B5EF4-FFF2-40B4-BE49-F238E27FC236}">
                <a16:creationId xmlns:a16="http://schemas.microsoft.com/office/drawing/2014/main" id="{F76862D0-25EA-33F2-39CF-10FB204EC52E}"/>
              </a:ext>
            </a:extLst>
          </p:cNvPr>
          <p:cNvSpPr/>
          <p:nvPr/>
        </p:nvSpPr>
        <p:spPr>
          <a:xfrm>
            <a:off x="574100" y="4393796"/>
            <a:ext cx="181476" cy="18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7" y="56186"/>
                </a:moveTo>
                <a:lnTo>
                  <a:pt x="119737" y="56186"/>
                </a:lnTo>
                <a:cubicBezTo>
                  <a:pt x="61834" y="3813"/>
                  <a:pt x="61834" y="3813"/>
                  <a:pt x="61834" y="3813"/>
                </a:cubicBezTo>
                <a:cubicBezTo>
                  <a:pt x="61834" y="0"/>
                  <a:pt x="57903" y="0"/>
                  <a:pt x="53973" y="3813"/>
                </a:cubicBezTo>
                <a:cubicBezTo>
                  <a:pt x="53973" y="3813"/>
                  <a:pt x="53973" y="7627"/>
                  <a:pt x="53973" y="11186"/>
                </a:cubicBezTo>
                <a:cubicBezTo>
                  <a:pt x="107947" y="59745"/>
                  <a:pt x="107947" y="59745"/>
                  <a:pt x="107947" y="59745"/>
                </a:cubicBezTo>
                <a:cubicBezTo>
                  <a:pt x="53973" y="112372"/>
                  <a:pt x="53973" y="112372"/>
                  <a:pt x="53973" y="112372"/>
                </a:cubicBezTo>
                <a:cubicBezTo>
                  <a:pt x="53973" y="115932"/>
                  <a:pt x="53973" y="115932"/>
                  <a:pt x="53973" y="119745"/>
                </a:cubicBezTo>
                <a:cubicBezTo>
                  <a:pt x="57903" y="119745"/>
                  <a:pt x="61834" y="119745"/>
                  <a:pt x="61834" y="119745"/>
                </a:cubicBezTo>
                <a:cubicBezTo>
                  <a:pt x="119737" y="63559"/>
                  <a:pt x="119737" y="63559"/>
                  <a:pt x="119737" y="63559"/>
                </a:cubicBezTo>
                <a:cubicBezTo>
                  <a:pt x="119737" y="63559"/>
                  <a:pt x="119737" y="63559"/>
                  <a:pt x="119737" y="59745"/>
                </a:cubicBezTo>
                <a:cubicBezTo>
                  <a:pt x="119737" y="59745"/>
                  <a:pt x="119737" y="59745"/>
                  <a:pt x="119737" y="56186"/>
                </a:cubicBezTo>
                <a:close/>
                <a:moveTo>
                  <a:pt x="57903" y="59745"/>
                </a:moveTo>
                <a:lnTo>
                  <a:pt x="57903" y="59745"/>
                </a:lnTo>
                <a:cubicBezTo>
                  <a:pt x="57903" y="59745"/>
                  <a:pt x="57903" y="59745"/>
                  <a:pt x="57903" y="56186"/>
                </a:cubicBezTo>
                <a:cubicBezTo>
                  <a:pt x="11528" y="11186"/>
                  <a:pt x="11528" y="11186"/>
                  <a:pt x="11528" y="11186"/>
                </a:cubicBezTo>
                <a:cubicBezTo>
                  <a:pt x="7860" y="11186"/>
                  <a:pt x="3930" y="11186"/>
                  <a:pt x="3930" y="11186"/>
                </a:cubicBezTo>
                <a:cubicBezTo>
                  <a:pt x="0" y="15000"/>
                  <a:pt x="0" y="18813"/>
                  <a:pt x="3930" y="18813"/>
                </a:cubicBezTo>
                <a:cubicBezTo>
                  <a:pt x="46375" y="59745"/>
                  <a:pt x="46375" y="59745"/>
                  <a:pt x="46375" y="59745"/>
                </a:cubicBezTo>
                <a:cubicBezTo>
                  <a:pt x="3930" y="100932"/>
                  <a:pt x="3930" y="100932"/>
                  <a:pt x="3930" y="100932"/>
                </a:cubicBezTo>
                <a:cubicBezTo>
                  <a:pt x="0" y="104745"/>
                  <a:pt x="0" y="108559"/>
                  <a:pt x="3930" y="108559"/>
                </a:cubicBezTo>
                <a:cubicBezTo>
                  <a:pt x="3930" y="112372"/>
                  <a:pt x="7860" y="112372"/>
                  <a:pt x="11528" y="108559"/>
                </a:cubicBezTo>
                <a:cubicBezTo>
                  <a:pt x="57903" y="63559"/>
                  <a:pt x="57903" y="63559"/>
                  <a:pt x="57903" y="63559"/>
                </a:cubicBezTo>
                <a:cubicBezTo>
                  <a:pt x="57903" y="63559"/>
                  <a:pt x="57903" y="63559"/>
                  <a:pt x="57903" y="59745"/>
                </a:cubicBezTo>
                <a:close/>
              </a:path>
            </a:pathLst>
          </a:custGeom>
          <a:solidFill>
            <a:srgbClr val="02A59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FBFF12-AC55-45DC-83C1-445EEF36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4" y="5185884"/>
            <a:ext cx="182896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390714E-4ABA-575B-71EC-C3BC3E8096FA}"/>
              </a:ext>
            </a:extLst>
          </p:cNvPr>
          <p:cNvSpPr txBox="1"/>
          <p:nvPr/>
        </p:nvSpPr>
        <p:spPr>
          <a:xfrm>
            <a:off x="467272" y="1238126"/>
            <a:ext cx="7848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Le service sanitaire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10 min </a:t>
            </a:r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</a:t>
            </a:r>
            <a:r>
              <a:rPr lang="fr-FR" sz="1200" b="1" dirty="0" err="1"/>
              <a:t>Etudiant.e.s</a:t>
            </a:r>
            <a:r>
              <a:rPr lang="fr-FR" sz="1200" b="1" dirty="0"/>
              <a:t>  </a:t>
            </a:r>
            <a:r>
              <a:rPr lang="fr-FR" sz="1200" b="1" dirty="0">
                <a:solidFill>
                  <a:srgbClr val="02A59D"/>
                </a:solidFill>
              </a:rPr>
              <a:t>|</a:t>
            </a:r>
            <a:r>
              <a:rPr lang="fr-FR" sz="1200" b="1" dirty="0"/>
              <a:t>  Leslie Guillon </a:t>
            </a:r>
            <a:r>
              <a:rPr lang="fr-FR" sz="1200" b="1" dirty="0" err="1"/>
              <a:t>Grammatico</a:t>
            </a:r>
            <a:endParaRPr lang="fr-FR" sz="1200" i="1" dirty="0"/>
          </a:p>
          <a:p>
            <a:pPr lvl="1">
              <a:buClr>
                <a:schemeClr val="accent1"/>
              </a:buClr>
            </a:pPr>
            <a:endParaRPr lang="fr-FR" sz="1200" dirty="0"/>
          </a:p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Les stages de FFI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10 min</a:t>
            </a:r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</a:t>
            </a:r>
            <a:r>
              <a:rPr lang="fr-FR" sz="1200" b="1" dirty="0" err="1"/>
              <a:t>Etudiant.e.s</a:t>
            </a:r>
            <a:r>
              <a:rPr lang="fr-FR" sz="1200" b="1" dirty="0"/>
              <a:t>  </a:t>
            </a:r>
            <a:r>
              <a:rPr lang="fr-FR" sz="1200" b="1" dirty="0">
                <a:solidFill>
                  <a:srgbClr val="02A59D"/>
                </a:solidFill>
              </a:rPr>
              <a:t>|</a:t>
            </a:r>
            <a:r>
              <a:rPr lang="fr-FR" sz="1200" b="1" dirty="0"/>
              <a:t>  Sylvain Marchand-Adam </a:t>
            </a:r>
          </a:p>
          <a:p>
            <a:endParaRPr lang="fr-FR" sz="1200" dirty="0"/>
          </a:p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Les UE Libres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10 min</a:t>
            </a:r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</a:t>
            </a:r>
            <a:r>
              <a:rPr lang="fr-FR" sz="1200" b="1" dirty="0" err="1"/>
              <a:t>Etudiant.e.s</a:t>
            </a:r>
            <a:r>
              <a:rPr lang="fr-FR" sz="1200" b="1" dirty="0"/>
              <a:t>  </a:t>
            </a:r>
            <a:r>
              <a:rPr lang="fr-FR" sz="1200" b="1" dirty="0">
                <a:solidFill>
                  <a:srgbClr val="02A59D"/>
                </a:solidFill>
              </a:rPr>
              <a:t>|</a:t>
            </a:r>
            <a:r>
              <a:rPr lang="fr-FR" sz="1200" b="1" dirty="0"/>
              <a:t>  Thierry Lecomte</a:t>
            </a:r>
          </a:p>
          <a:p>
            <a:pPr lvl="1"/>
            <a:r>
              <a:rPr lang="fr-FR" sz="1200" i="1" dirty="0"/>
              <a:t>	</a:t>
            </a:r>
          </a:p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Les conférences ECN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10 min</a:t>
            </a:r>
            <a:endParaRPr lang="fr-FR" sz="1200" b="1" dirty="0"/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</a:t>
            </a:r>
            <a:r>
              <a:rPr lang="fr-FR" sz="1200" b="1" dirty="0" err="1"/>
              <a:t>Etudiant.e.s</a:t>
            </a:r>
            <a:r>
              <a:rPr lang="fr-FR" sz="1200" b="1" dirty="0"/>
              <a:t>  </a:t>
            </a:r>
            <a:r>
              <a:rPr lang="fr-FR" sz="1200" b="1" dirty="0">
                <a:solidFill>
                  <a:srgbClr val="02A59D"/>
                </a:solidFill>
              </a:rPr>
              <a:t>|</a:t>
            </a:r>
            <a:r>
              <a:rPr lang="fr-FR" sz="1200" b="1" dirty="0"/>
              <a:t>  David </a:t>
            </a:r>
            <a:r>
              <a:rPr lang="fr-FR" sz="1200" b="1" dirty="0" err="1"/>
              <a:t>Bakhos</a:t>
            </a:r>
            <a:endParaRPr lang="fr-FR" sz="1200" b="1" dirty="0"/>
          </a:p>
          <a:p>
            <a:pPr lvl="1">
              <a:buClr>
                <a:schemeClr val="accent1"/>
              </a:buClr>
            </a:pPr>
            <a:endParaRPr lang="fr-FR" b="1" dirty="0">
              <a:solidFill>
                <a:srgbClr val="02A59D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Le statut d’auditeur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10 min</a:t>
            </a:r>
            <a:endParaRPr lang="fr-FR" sz="1200" b="1" dirty="0"/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</a:t>
            </a:r>
            <a:r>
              <a:rPr lang="fr-FR" sz="1200" b="1" dirty="0" err="1"/>
              <a:t>Etudiant.e.s</a:t>
            </a:r>
            <a:r>
              <a:rPr lang="fr-FR" sz="1200" b="1" dirty="0"/>
              <a:t>  </a:t>
            </a:r>
            <a:r>
              <a:rPr lang="fr-FR" sz="1200" b="1" dirty="0">
                <a:solidFill>
                  <a:srgbClr val="02A59D"/>
                </a:solidFill>
              </a:rPr>
              <a:t>|</a:t>
            </a:r>
            <a:r>
              <a:rPr lang="fr-FR" sz="1200" b="1" dirty="0"/>
              <a:t>  Doyen Patrice Diot</a:t>
            </a:r>
          </a:p>
          <a:p>
            <a:pPr lvl="2">
              <a:buClr>
                <a:schemeClr val="accent1"/>
              </a:buClr>
            </a:pPr>
            <a:endParaRPr lang="fr-FR" sz="1200" b="1" dirty="0"/>
          </a:p>
          <a:p>
            <a:pPr lvl="1">
              <a:buClr>
                <a:schemeClr val="accent1"/>
              </a:buClr>
            </a:pPr>
            <a:r>
              <a:rPr lang="fr-FR" b="1" dirty="0">
                <a:solidFill>
                  <a:srgbClr val="02A59D"/>
                </a:solidFill>
              </a:rPr>
              <a:t>Les congés sur périodes de stage</a:t>
            </a:r>
          </a:p>
          <a:p>
            <a:pPr lvl="1">
              <a:buClr>
                <a:schemeClr val="accent1"/>
              </a:buClr>
            </a:pPr>
            <a:r>
              <a:rPr lang="fr-FR" sz="1000" i="1" dirty="0"/>
              <a:t>10 min</a:t>
            </a:r>
            <a:endParaRPr lang="fr-FR" sz="1200" b="1" dirty="0"/>
          </a:p>
          <a:p>
            <a:pPr lvl="2">
              <a:buClr>
                <a:schemeClr val="accent1"/>
              </a:buClr>
            </a:pPr>
            <a:r>
              <a:rPr lang="fr-FR" sz="1200" i="1" dirty="0"/>
              <a:t>Intervenants :</a:t>
            </a:r>
            <a:r>
              <a:rPr lang="fr-FR" sz="1200" b="1" dirty="0"/>
              <a:t> </a:t>
            </a:r>
            <a:r>
              <a:rPr lang="fr-FR" sz="1200" b="1" dirty="0" err="1"/>
              <a:t>Etudiant.e.s</a:t>
            </a:r>
            <a:r>
              <a:rPr lang="fr-FR" sz="1200" b="1" dirty="0"/>
              <a:t>  </a:t>
            </a:r>
            <a:r>
              <a:rPr lang="fr-FR" sz="1200" b="1" dirty="0">
                <a:solidFill>
                  <a:srgbClr val="02A59D"/>
                </a:solidFill>
              </a:rPr>
              <a:t>|</a:t>
            </a:r>
            <a:r>
              <a:rPr lang="fr-FR" sz="1200" b="1" dirty="0"/>
              <a:t>  Doyen Patrice Diot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D21DBC9-3623-BFC8-B1EC-A1BF95FA3CE2}"/>
              </a:ext>
            </a:extLst>
          </p:cNvPr>
          <p:cNvSpPr txBox="1">
            <a:spLocks/>
          </p:cNvSpPr>
          <p:nvPr/>
        </p:nvSpPr>
        <p:spPr>
          <a:xfrm>
            <a:off x="1124160" y="116632"/>
            <a:ext cx="6895678" cy="6480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solidFill>
                  <a:srgbClr val="45A59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ORGANISATION DES ETUDES</a:t>
            </a:r>
            <a:endParaRPr lang="fr-FR" sz="180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DE1554A-CC41-E359-BA44-E3C59A5633DC}"/>
              </a:ext>
            </a:extLst>
          </p:cNvPr>
          <p:cNvSpPr txBox="1">
            <a:spLocks/>
          </p:cNvSpPr>
          <p:nvPr/>
        </p:nvSpPr>
        <p:spPr>
          <a:xfrm>
            <a:off x="7308032" y="6306711"/>
            <a:ext cx="1008112" cy="432049"/>
          </a:xfrm>
          <a:prstGeom prst="rect">
            <a:avLst/>
          </a:prstGeom>
          <a:solidFill>
            <a:srgbClr val="02A59D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/>
              <a:t>18 mai 2022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763A237-3E91-6242-DA69-1819E3BFAB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Partie – 18h30 / 20h00 </a:t>
            </a:r>
          </a:p>
        </p:txBody>
      </p:sp>
    </p:spTree>
    <p:extLst>
      <p:ext uri="{BB962C8B-B14F-4D97-AF65-F5344CB8AC3E}">
        <p14:creationId xmlns:p14="http://schemas.microsoft.com/office/powerpoint/2010/main" val="331416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63688" y="3429000"/>
            <a:ext cx="5616624" cy="15841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David BAKHOS</a:t>
            </a: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i="1" dirty="0" err="1">
                <a:solidFill>
                  <a:schemeClr val="bg1"/>
                </a:solidFill>
              </a:rPr>
              <a:t>david.bakhos@univ-tours.fr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967AAB-DA29-708D-6C8B-D2A0C9615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4577845" cy="7941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4CBC31-CC55-977B-0ECE-3B8B647E8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50" y="476672"/>
            <a:ext cx="2138342" cy="108179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FF6C623-CB6F-A948-95DD-9BACA0B0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61" y="2510880"/>
            <a:ext cx="6895678" cy="918120"/>
          </a:xfrm>
        </p:spPr>
        <p:txBody>
          <a:bodyPr/>
          <a:lstStyle/>
          <a:p>
            <a:r>
              <a:rPr lang="fr-FR" sz="3600" dirty="0"/>
              <a:t>Préparation aux </a:t>
            </a:r>
            <a:r>
              <a:rPr lang="fr-FR" sz="3600" dirty="0" err="1"/>
              <a:t>iECN</a:t>
            </a:r>
            <a:r>
              <a:rPr lang="fr-FR" sz="3600" dirty="0"/>
              <a:t> &amp; EDN</a:t>
            </a:r>
            <a:br>
              <a:rPr lang="fr-FR" sz="3600" dirty="0"/>
            </a:br>
            <a:endParaRPr lang="fr-FR" sz="2400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F8CB71A-2C6F-D7A2-7E79-C1C9C72F9AAA}"/>
              </a:ext>
            </a:extLst>
          </p:cNvPr>
          <p:cNvSpPr txBox="1">
            <a:spLocks/>
          </p:cNvSpPr>
          <p:nvPr/>
        </p:nvSpPr>
        <p:spPr>
          <a:xfrm>
            <a:off x="7308032" y="6306711"/>
            <a:ext cx="1008112" cy="432049"/>
          </a:xfrm>
          <a:prstGeom prst="rect">
            <a:avLst/>
          </a:prstGeom>
          <a:solidFill>
            <a:srgbClr val="02A59D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/>
              <a:t>18 mai 2022</a:t>
            </a:r>
          </a:p>
        </p:txBody>
      </p:sp>
    </p:spTree>
    <p:extLst>
      <p:ext uri="{BB962C8B-B14F-4D97-AF65-F5344CB8AC3E}">
        <p14:creationId xmlns:p14="http://schemas.microsoft.com/office/powerpoint/2010/main" val="254122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7153AB5-E527-5A28-BD98-C0889D08F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94" y="1250078"/>
            <a:ext cx="10515600" cy="4351338"/>
          </a:xfrm>
        </p:spPr>
        <p:txBody>
          <a:bodyPr/>
          <a:lstStyle/>
          <a:p>
            <a:r>
              <a:rPr lang="fr-FR" dirty="0"/>
              <a:t>Conférences </a:t>
            </a:r>
            <a:r>
              <a:rPr lang="fr-FR" dirty="0" err="1"/>
              <a:t>iECN</a:t>
            </a:r>
            <a:r>
              <a:rPr lang="fr-FR" dirty="0"/>
              <a:t> &amp; EDN</a:t>
            </a:r>
          </a:p>
          <a:p>
            <a:pPr lvl="1"/>
            <a:r>
              <a:rPr lang="fr-FR" dirty="0"/>
              <a:t>MM1: 5 conférences</a:t>
            </a:r>
          </a:p>
          <a:p>
            <a:pPr lvl="1"/>
            <a:r>
              <a:rPr lang="fr-FR" dirty="0"/>
              <a:t>MM2: 9 conférences</a:t>
            </a:r>
          </a:p>
          <a:p>
            <a:pPr lvl="1"/>
            <a:r>
              <a:rPr lang="fr-FR" dirty="0"/>
              <a:t>MM3: 16 conférences</a:t>
            </a:r>
          </a:p>
          <a:p>
            <a:pPr lvl="1"/>
            <a:endParaRPr lang="fr-FR" dirty="0"/>
          </a:p>
          <a:p>
            <a:r>
              <a:rPr lang="fr-FR" dirty="0"/>
              <a:t>Conférences Quizz: 40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F5A0D8E-2476-4DD7-C2CA-C338E6448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515" y="4624329"/>
            <a:ext cx="1512168" cy="1132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AEA8B09F-3CC3-2753-64DF-BD4905864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941346"/>
            <a:ext cx="3494739" cy="119532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1A1B134-1F90-7508-A601-2C71C36CC31B}"/>
              </a:ext>
            </a:extLst>
          </p:cNvPr>
          <p:cNvSpPr txBox="1">
            <a:spLocks/>
          </p:cNvSpPr>
          <p:nvPr/>
        </p:nvSpPr>
        <p:spPr>
          <a:xfrm>
            <a:off x="1124160" y="116632"/>
            <a:ext cx="6895678" cy="6480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solidFill>
                  <a:srgbClr val="45A59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Actuellement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2830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24C1C9B-A9F2-D558-0B03-A10B3D64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L’état des lieux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2A0773D-43B5-5FED-385A-BC74F4E0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00" y="1457994"/>
            <a:ext cx="8758588" cy="4635301"/>
          </a:xfrm>
        </p:spPr>
        <p:txBody>
          <a:bodyPr numCol="1">
            <a:noAutofit/>
          </a:bodyPr>
          <a:lstStyle/>
          <a:p>
            <a:r>
              <a:rPr lang="fr-FR" sz="1800" b="1" dirty="0"/>
              <a:t>R2C</a:t>
            </a:r>
          </a:p>
          <a:p>
            <a:pPr lvl="1"/>
            <a:r>
              <a:rPr lang="fr-FR" sz="1800" dirty="0"/>
              <a:t>Modification des plannings avec réduction du volume horaire</a:t>
            </a:r>
          </a:p>
          <a:p>
            <a:pPr lvl="1"/>
            <a:r>
              <a:rPr lang="fr-FR" sz="1800" dirty="0"/>
              <a:t>Planning chargé pour faire l'ensemble du programme en MM1-MM2</a:t>
            </a:r>
          </a:p>
          <a:p>
            <a:pPr lvl="1"/>
            <a:r>
              <a:rPr lang="fr-FR" sz="1800" dirty="0"/>
              <a:t>Modification des évaluations: EDN, ECOS, parcours</a:t>
            </a:r>
          </a:p>
          <a:p>
            <a:r>
              <a:rPr lang="fr-FR" sz="1800" b="1" dirty="0"/>
              <a:t>Absentéisme aux conférences</a:t>
            </a:r>
          </a:p>
          <a:p>
            <a:pPr lvl="1"/>
            <a:r>
              <a:rPr lang="fr-FR" sz="1800" dirty="0"/>
              <a:t>MM1: 30% d’absents</a:t>
            </a:r>
          </a:p>
          <a:p>
            <a:pPr lvl="1"/>
            <a:r>
              <a:rPr lang="fr-FR" sz="1800" dirty="0"/>
              <a:t>MM3: 66% d’absents</a:t>
            </a:r>
          </a:p>
          <a:p>
            <a:pPr lvl="1"/>
            <a:r>
              <a:rPr lang="fr-FR" sz="1800" dirty="0"/>
              <a:t>Dernières conf quizz &lt; 20 étudiants (Gériatrie, médecine interne)</a:t>
            </a:r>
          </a:p>
          <a:p>
            <a:pPr lvl="1"/>
            <a:endParaRPr lang="fr-FR" sz="1800" dirty="0"/>
          </a:p>
          <a:p>
            <a:r>
              <a:rPr lang="fr-FR" sz="1800" b="1" dirty="0" err="1"/>
              <a:t>Distanciel</a:t>
            </a:r>
            <a:r>
              <a:rPr lang="fr-FR" sz="1800" b="1" dirty="0"/>
              <a:t> et </a:t>
            </a:r>
            <a:r>
              <a:rPr lang="fr-FR" sz="1800" b="1" dirty="0" err="1"/>
              <a:t>conf</a:t>
            </a:r>
            <a:r>
              <a:rPr lang="fr-FR" sz="1800" b="1" dirty="0"/>
              <a:t> </a:t>
            </a:r>
            <a:r>
              <a:rPr lang="fr-FR" sz="1800" b="1" dirty="0" err="1"/>
              <a:t>iECN</a:t>
            </a:r>
            <a:r>
              <a:rPr lang="fr-FR" sz="1800" b="1" dirty="0"/>
              <a:t>/EDN</a:t>
            </a:r>
            <a:r>
              <a:rPr lang="fr-FR" sz="1800" dirty="0"/>
              <a:t>: possible auparavant avec l’aide des étudiants, difficulté de mise en place cette année</a:t>
            </a:r>
          </a:p>
          <a:p>
            <a:pPr marL="457200" lvl="1" indent="0">
              <a:buNone/>
            </a:pPr>
            <a:endParaRPr lang="fr-FR" sz="1800" dirty="0"/>
          </a:p>
          <a:p>
            <a:pPr marL="457200" lvl="1" indent="0">
              <a:buNone/>
            </a:pPr>
            <a:r>
              <a:rPr lang="fr-FR" sz="1800" b="1" dirty="0">
                <a:sym typeface="Wingdings" pitchFamily="2" charset="2"/>
              </a:rPr>
              <a:t> </a:t>
            </a:r>
            <a:r>
              <a:rPr lang="fr-FR" sz="1800" b="1" dirty="0"/>
              <a:t>Evolution de la préparation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FB5B2EE-6397-1B38-5FE5-E838C2EF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152" y="201120"/>
            <a:ext cx="1621336" cy="1019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 descr="Absentéisme au travail : les Hauts-de-France, 2ème région la plus touchée |  RCF Hauts de France">
            <a:extLst>
              <a:ext uri="{FF2B5EF4-FFF2-40B4-BE49-F238E27FC236}">
                <a16:creationId xmlns:a16="http://schemas.microsoft.com/office/drawing/2014/main" id="{9619BF61-5838-5079-0DCD-2B2CAF59E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046"/>
            <a:ext cx="1764755" cy="10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57411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962</Words>
  <Application>Microsoft Office PowerPoint</Application>
  <PresentationFormat>Affichage à l'écran (4:3)</PresentationFormat>
  <Paragraphs>166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Lato</vt:lpstr>
      <vt:lpstr>Times New Roman</vt:lpstr>
      <vt:lpstr>Wingdings</vt:lpstr>
      <vt:lpstr>couverture</vt:lpstr>
      <vt:lpstr>VIOLENCES SEXUELLES ET SEXISTES Prévention et plan d’action</vt:lpstr>
      <vt:lpstr>VIOLENCES SEXUELLES ET SEXISTES Prévention et plan d’action</vt:lpstr>
      <vt:lpstr>Dispositifs universitaires de signalement</vt:lpstr>
      <vt:lpstr>PLAN D’ACTION Contre les violences sexuelles et sexistes</vt:lpstr>
      <vt:lpstr>PLAN D’ACTION Contre les violences sexuelles et sexistes</vt:lpstr>
      <vt:lpstr>Présentation PowerPoint</vt:lpstr>
      <vt:lpstr>Préparation aux iECN &amp; EDN </vt:lpstr>
      <vt:lpstr>Présentation PowerPoint</vt:lpstr>
      <vt:lpstr>L’état des lieux</vt:lpstr>
      <vt:lpstr>Evolution</vt:lpstr>
      <vt:lpstr>Evolution – MM1</vt:lpstr>
      <vt:lpstr>Evolution – MM2</vt:lpstr>
      <vt:lpstr>Evolution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Parrot</dc:creator>
  <cp:lastModifiedBy>Grandamphi</cp:lastModifiedBy>
  <cp:revision>158</cp:revision>
  <cp:lastPrinted>2018-01-18T13:09:23Z</cp:lastPrinted>
  <dcterms:created xsi:type="dcterms:W3CDTF">2017-12-15T09:55:52Z</dcterms:created>
  <dcterms:modified xsi:type="dcterms:W3CDTF">2022-05-18T14:57:46Z</dcterms:modified>
</cp:coreProperties>
</file>